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7" r:id="rId1"/>
  </p:sldMasterIdLst>
  <p:notesMasterIdLst>
    <p:notesMasterId r:id="rId19"/>
  </p:notesMasterIdLst>
  <p:sldIdLst>
    <p:sldId id="256" r:id="rId2"/>
    <p:sldId id="269" r:id="rId3"/>
    <p:sldId id="257" r:id="rId4"/>
    <p:sldId id="259" r:id="rId5"/>
    <p:sldId id="261" r:id="rId6"/>
    <p:sldId id="258" r:id="rId7"/>
    <p:sldId id="260" r:id="rId8"/>
    <p:sldId id="262" r:id="rId9"/>
    <p:sldId id="266" r:id="rId10"/>
    <p:sldId id="263" r:id="rId11"/>
    <p:sldId id="264" r:id="rId12"/>
    <p:sldId id="268" r:id="rId13"/>
    <p:sldId id="265" r:id="rId14"/>
    <p:sldId id="267"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1832"/>
  </p:normalViewPr>
  <p:slideViewPr>
    <p:cSldViewPr snapToGrid="0" snapToObjects="1">
      <p:cViewPr>
        <p:scale>
          <a:sx n="96" d="100"/>
          <a:sy n="96" d="100"/>
        </p:scale>
        <p:origin x="106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A1122A-7A25-7D42-89E2-09F72BD2992D}" type="datetimeFigureOut">
              <a:rPr lang="en-US" smtClean="0"/>
              <a:t>4/30/19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BA1429-7F62-CD47-AFE8-B4C1A87BA4B4}" type="slidenum">
              <a:rPr lang="en-US" smtClean="0"/>
              <a:t>‹#›</a:t>
            </a:fld>
            <a:endParaRPr lang="en-US"/>
          </a:p>
        </p:txBody>
      </p:sp>
    </p:spTree>
    <p:extLst>
      <p:ext uri="{BB962C8B-B14F-4D97-AF65-F5344CB8AC3E}">
        <p14:creationId xmlns:p14="http://schemas.microsoft.com/office/powerpoint/2010/main" val="2368926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 am Rakesh and I am </a:t>
            </a:r>
            <a:r>
              <a:rPr lang="en-US" dirty="0" err="1"/>
              <a:t>gonna</a:t>
            </a:r>
            <a:r>
              <a:rPr lang="en-US" dirty="0"/>
              <a:t> talk about the application of Bayesian Additive Regression for cybersecurity. </a:t>
            </a:r>
          </a:p>
        </p:txBody>
      </p:sp>
      <p:sp>
        <p:nvSpPr>
          <p:cNvPr id="4" name="Slide Number Placeholder 3"/>
          <p:cNvSpPr>
            <a:spLocks noGrp="1"/>
          </p:cNvSpPr>
          <p:nvPr>
            <p:ph type="sldNum" sz="quarter" idx="5"/>
          </p:nvPr>
        </p:nvSpPr>
        <p:spPr/>
        <p:txBody>
          <a:bodyPr/>
          <a:lstStyle/>
          <a:p>
            <a:fld id="{00BA1429-7F62-CD47-AFE8-B4C1A87BA4B4}" type="slidenum">
              <a:rPr lang="en-US" smtClean="0"/>
              <a:t>1</a:t>
            </a:fld>
            <a:endParaRPr lang="en-US"/>
          </a:p>
        </p:txBody>
      </p:sp>
    </p:spTree>
    <p:extLst>
      <p:ext uri="{BB962C8B-B14F-4D97-AF65-F5344CB8AC3E}">
        <p14:creationId xmlns:p14="http://schemas.microsoft.com/office/powerpoint/2010/main" val="1255735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BA1429-7F62-CD47-AFE8-B4C1A87BA4B4}" type="slidenum">
              <a:rPr lang="en-US" smtClean="0"/>
              <a:t>10</a:t>
            </a:fld>
            <a:endParaRPr lang="en-US"/>
          </a:p>
        </p:txBody>
      </p:sp>
    </p:spTree>
    <p:extLst>
      <p:ext uri="{BB962C8B-B14F-4D97-AF65-F5344CB8AC3E}">
        <p14:creationId xmlns:p14="http://schemas.microsoft.com/office/powerpoint/2010/main" val="2300571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BA1429-7F62-CD47-AFE8-B4C1A87BA4B4}" type="slidenum">
              <a:rPr lang="en-US" smtClean="0"/>
              <a:t>11</a:t>
            </a:fld>
            <a:endParaRPr lang="en-US"/>
          </a:p>
        </p:txBody>
      </p:sp>
    </p:spTree>
    <p:extLst>
      <p:ext uri="{BB962C8B-B14F-4D97-AF65-F5344CB8AC3E}">
        <p14:creationId xmlns:p14="http://schemas.microsoft.com/office/powerpoint/2010/main" val="1201875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of the project is to implement Bayesian additive regression trees to detect malicious activity on the CTU-13 data set. In addition to implementation, I will be comparing the performance of BART with other machine learning algorithms. </a:t>
            </a:r>
          </a:p>
        </p:txBody>
      </p:sp>
      <p:sp>
        <p:nvSpPr>
          <p:cNvPr id="4" name="Slide Number Placeholder 3"/>
          <p:cNvSpPr>
            <a:spLocks noGrp="1"/>
          </p:cNvSpPr>
          <p:nvPr>
            <p:ph type="sldNum" sz="quarter" idx="5"/>
          </p:nvPr>
        </p:nvSpPr>
        <p:spPr/>
        <p:txBody>
          <a:bodyPr/>
          <a:lstStyle/>
          <a:p>
            <a:fld id="{00BA1429-7F62-CD47-AFE8-B4C1A87BA4B4}" type="slidenum">
              <a:rPr lang="en-US" smtClean="0"/>
              <a:t>2</a:t>
            </a:fld>
            <a:endParaRPr lang="en-US"/>
          </a:p>
        </p:txBody>
      </p:sp>
    </p:spTree>
    <p:extLst>
      <p:ext uri="{BB962C8B-B14F-4D97-AF65-F5344CB8AC3E}">
        <p14:creationId xmlns:p14="http://schemas.microsoft.com/office/powerpoint/2010/main" val="4134591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XGBoost is a model that will give you the best results for 75% if the Kaggle competitions and is also extensively used in the industry. But there are a few issues, due to the sequential nature of the ensemble, XGBoost has a tendency to overfit. Other than changing the hyperparameters, we do not have many options that can be used for regularization. Finally, they are difficult to interpret.</a:t>
            </a:r>
          </a:p>
        </p:txBody>
      </p:sp>
      <p:sp>
        <p:nvSpPr>
          <p:cNvPr id="4" name="Slide Number Placeholder 3"/>
          <p:cNvSpPr>
            <a:spLocks noGrp="1"/>
          </p:cNvSpPr>
          <p:nvPr>
            <p:ph type="sldNum" sz="quarter" idx="5"/>
          </p:nvPr>
        </p:nvSpPr>
        <p:spPr/>
        <p:txBody>
          <a:bodyPr/>
          <a:lstStyle/>
          <a:p>
            <a:fld id="{00BA1429-7F62-CD47-AFE8-B4C1A87BA4B4}" type="slidenum">
              <a:rPr lang="en-US" smtClean="0"/>
              <a:t>3</a:t>
            </a:fld>
            <a:endParaRPr lang="en-US"/>
          </a:p>
        </p:txBody>
      </p:sp>
    </p:spTree>
    <p:extLst>
      <p:ext uri="{BB962C8B-B14F-4D97-AF65-F5344CB8AC3E}">
        <p14:creationId xmlns:p14="http://schemas.microsoft.com/office/powerpoint/2010/main" val="2155601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 BART. Bayesian additive regression trees uses sequential ensembling of trees, MCMC, Metropolis Hastings convergence </a:t>
            </a:r>
            <a:r>
              <a:rPr lang="en-US" dirty="0" err="1"/>
              <a:t>algo</a:t>
            </a:r>
            <a:r>
              <a:rPr lang="en-US" dirty="0"/>
              <a:t> and a back fitting </a:t>
            </a:r>
            <a:r>
              <a:rPr lang="en-US" dirty="0" err="1"/>
              <a:t>algo</a:t>
            </a:r>
            <a:r>
              <a:rPr lang="en-US" dirty="0"/>
              <a:t>.</a:t>
            </a:r>
          </a:p>
        </p:txBody>
      </p:sp>
      <p:sp>
        <p:nvSpPr>
          <p:cNvPr id="4" name="Slide Number Placeholder 3"/>
          <p:cNvSpPr>
            <a:spLocks noGrp="1"/>
          </p:cNvSpPr>
          <p:nvPr>
            <p:ph type="sldNum" sz="quarter" idx="5"/>
          </p:nvPr>
        </p:nvSpPr>
        <p:spPr/>
        <p:txBody>
          <a:bodyPr/>
          <a:lstStyle/>
          <a:p>
            <a:fld id="{00BA1429-7F62-CD47-AFE8-B4C1A87BA4B4}" type="slidenum">
              <a:rPr lang="en-US" smtClean="0"/>
              <a:t>4</a:t>
            </a:fld>
            <a:endParaRPr lang="en-US"/>
          </a:p>
        </p:txBody>
      </p:sp>
    </p:spTree>
    <p:extLst>
      <p:ext uri="{BB962C8B-B14F-4D97-AF65-F5344CB8AC3E}">
        <p14:creationId xmlns:p14="http://schemas.microsoft.com/office/powerpoint/2010/main" val="3498900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ensembling trees, we first make prior assumptions on Tree Structure, Leaf Parameters and Error variance.</a:t>
            </a:r>
          </a:p>
        </p:txBody>
      </p:sp>
      <p:sp>
        <p:nvSpPr>
          <p:cNvPr id="4" name="Slide Number Placeholder 3"/>
          <p:cNvSpPr>
            <a:spLocks noGrp="1"/>
          </p:cNvSpPr>
          <p:nvPr>
            <p:ph type="sldNum" sz="quarter" idx="5"/>
          </p:nvPr>
        </p:nvSpPr>
        <p:spPr/>
        <p:txBody>
          <a:bodyPr/>
          <a:lstStyle/>
          <a:p>
            <a:fld id="{00BA1429-7F62-CD47-AFE8-B4C1A87BA4B4}" type="slidenum">
              <a:rPr lang="en-US" smtClean="0"/>
              <a:t>5</a:t>
            </a:fld>
            <a:endParaRPr lang="en-US"/>
          </a:p>
        </p:txBody>
      </p:sp>
    </p:spTree>
    <p:extLst>
      <p:ext uri="{BB962C8B-B14F-4D97-AF65-F5344CB8AC3E}">
        <p14:creationId xmlns:p14="http://schemas.microsoft.com/office/powerpoint/2010/main" val="78734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MC simulation where the proposed distribution</a:t>
            </a:r>
          </a:p>
        </p:txBody>
      </p:sp>
      <p:sp>
        <p:nvSpPr>
          <p:cNvPr id="4" name="Slide Number Placeholder 3"/>
          <p:cNvSpPr>
            <a:spLocks noGrp="1"/>
          </p:cNvSpPr>
          <p:nvPr>
            <p:ph type="sldNum" sz="quarter" idx="5"/>
          </p:nvPr>
        </p:nvSpPr>
        <p:spPr/>
        <p:txBody>
          <a:bodyPr/>
          <a:lstStyle/>
          <a:p>
            <a:fld id="{00BA1429-7F62-CD47-AFE8-B4C1A87BA4B4}" type="slidenum">
              <a:rPr lang="en-US" smtClean="0"/>
              <a:t>6</a:t>
            </a:fld>
            <a:endParaRPr lang="en-US"/>
          </a:p>
        </p:txBody>
      </p:sp>
    </p:spTree>
    <p:extLst>
      <p:ext uri="{BB962C8B-B14F-4D97-AF65-F5344CB8AC3E}">
        <p14:creationId xmlns:p14="http://schemas.microsoft.com/office/powerpoint/2010/main" val="2036882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of BART, we have sequential trees. A parameter draws depend on the previous draw, it makes sense to use MCMC. Explain random walk. In order to solve for the KD being very different from a proposed distributions.</a:t>
            </a:r>
          </a:p>
        </p:txBody>
      </p:sp>
      <p:sp>
        <p:nvSpPr>
          <p:cNvPr id="4" name="Slide Number Placeholder 3"/>
          <p:cNvSpPr>
            <a:spLocks noGrp="1"/>
          </p:cNvSpPr>
          <p:nvPr>
            <p:ph type="sldNum" sz="quarter" idx="5"/>
          </p:nvPr>
        </p:nvSpPr>
        <p:spPr/>
        <p:txBody>
          <a:bodyPr/>
          <a:lstStyle/>
          <a:p>
            <a:fld id="{00BA1429-7F62-CD47-AFE8-B4C1A87BA4B4}" type="slidenum">
              <a:rPr lang="en-US" smtClean="0"/>
              <a:t>7</a:t>
            </a:fld>
            <a:endParaRPr lang="en-US"/>
          </a:p>
        </p:txBody>
      </p:sp>
    </p:spTree>
    <p:extLst>
      <p:ext uri="{BB962C8B-B14F-4D97-AF65-F5344CB8AC3E}">
        <p14:creationId xmlns:p14="http://schemas.microsoft.com/office/powerpoint/2010/main" val="1937594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MCMC iterations tend to waver quite a bit, its important to stabilize the distribution which is where the </a:t>
            </a:r>
            <a:r>
              <a:rPr lang="en-US" dirty="0" err="1"/>
              <a:t>Mtropolis</a:t>
            </a:r>
            <a:r>
              <a:rPr lang="en-US" dirty="0"/>
              <a:t> Hastings </a:t>
            </a:r>
            <a:r>
              <a:rPr lang="en-US" dirty="0" err="1"/>
              <a:t>Algo</a:t>
            </a:r>
            <a:r>
              <a:rPr lang="en-US" dirty="0"/>
              <a:t> comes into a play. It calculates a statistic that incorporates the posterior of the new parameters and posterior of the parameters in the last iteration. An acceptance probability is calculated to check if the new parameters should be accepted or not. If the new parameters are not satisfactory, a random draw is performed from a uniform distribution between 0 and 1. this is how the splits are chosen.</a:t>
            </a:r>
          </a:p>
        </p:txBody>
      </p:sp>
      <p:sp>
        <p:nvSpPr>
          <p:cNvPr id="4" name="Slide Number Placeholder 3"/>
          <p:cNvSpPr>
            <a:spLocks noGrp="1"/>
          </p:cNvSpPr>
          <p:nvPr>
            <p:ph type="sldNum" sz="quarter" idx="5"/>
          </p:nvPr>
        </p:nvSpPr>
        <p:spPr/>
        <p:txBody>
          <a:bodyPr/>
          <a:lstStyle/>
          <a:p>
            <a:fld id="{00BA1429-7F62-CD47-AFE8-B4C1A87BA4B4}" type="slidenum">
              <a:rPr lang="en-US" smtClean="0"/>
              <a:t>8</a:t>
            </a:fld>
            <a:endParaRPr lang="en-US"/>
          </a:p>
        </p:txBody>
      </p:sp>
    </p:spTree>
    <p:extLst>
      <p:ext uri="{BB962C8B-B14F-4D97-AF65-F5344CB8AC3E}">
        <p14:creationId xmlns:p14="http://schemas.microsoft.com/office/powerpoint/2010/main" val="2130137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this may seem like an elegant solution, there is a high dependence of starting values. Most applications have incorporated called a burn-in period that rejects the first few iterations which are required for reaching convergence or stabilization. Autocorrelations occurs sometimes which can be avoided by using a process called thinning which is a random sample over a random sample.</a:t>
            </a:r>
          </a:p>
        </p:txBody>
      </p:sp>
      <p:sp>
        <p:nvSpPr>
          <p:cNvPr id="4" name="Slide Number Placeholder 3"/>
          <p:cNvSpPr>
            <a:spLocks noGrp="1"/>
          </p:cNvSpPr>
          <p:nvPr>
            <p:ph type="sldNum" sz="quarter" idx="5"/>
          </p:nvPr>
        </p:nvSpPr>
        <p:spPr/>
        <p:txBody>
          <a:bodyPr/>
          <a:lstStyle/>
          <a:p>
            <a:fld id="{00BA1429-7F62-CD47-AFE8-B4C1A87BA4B4}" type="slidenum">
              <a:rPr lang="en-US" smtClean="0"/>
              <a:t>9</a:t>
            </a:fld>
            <a:endParaRPr lang="en-US"/>
          </a:p>
        </p:txBody>
      </p:sp>
    </p:spTree>
    <p:extLst>
      <p:ext uri="{BB962C8B-B14F-4D97-AF65-F5344CB8AC3E}">
        <p14:creationId xmlns:p14="http://schemas.microsoft.com/office/powerpoint/2010/main" val="4271725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222126-609E-6044-AA0E-8F8C617C2297}" type="datetime1">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2E9DC-050F-0D41-977F-2235BD78C52D}" type="slidenum">
              <a:rPr lang="en-US" smtClean="0"/>
              <a:t>‹#›</a:t>
            </a:fld>
            <a:endParaRPr lang="en-US"/>
          </a:p>
        </p:txBody>
      </p:sp>
    </p:spTree>
    <p:extLst>
      <p:ext uri="{BB962C8B-B14F-4D97-AF65-F5344CB8AC3E}">
        <p14:creationId xmlns:p14="http://schemas.microsoft.com/office/powerpoint/2010/main" val="1321665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DE91-B550-A148-B8D1-F41B4103D348}" type="datetime1">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2E9DC-050F-0D41-977F-2235BD78C52D}" type="slidenum">
              <a:rPr lang="en-US" smtClean="0"/>
              <a:t>‹#›</a:t>
            </a:fld>
            <a:endParaRPr lang="en-US"/>
          </a:p>
        </p:txBody>
      </p:sp>
    </p:spTree>
    <p:extLst>
      <p:ext uri="{BB962C8B-B14F-4D97-AF65-F5344CB8AC3E}">
        <p14:creationId xmlns:p14="http://schemas.microsoft.com/office/powerpoint/2010/main" val="3385300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D462CF-6CD6-AF4E-A988-42F8E8CE699C}" type="datetime1">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2E9DC-050F-0D41-977F-2235BD78C52D}" type="slidenum">
              <a:rPr lang="en-US" smtClean="0"/>
              <a:t>‹#›</a:t>
            </a:fld>
            <a:endParaRPr lang="en-US"/>
          </a:p>
        </p:txBody>
      </p:sp>
    </p:spTree>
    <p:extLst>
      <p:ext uri="{BB962C8B-B14F-4D97-AF65-F5344CB8AC3E}">
        <p14:creationId xmlns:p14="http://schemas.microsoft.com/office/powerpoint/2010/main" val="415629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D50616-2FBB-2641-9B51-0C7F7EA5DCF9}" type="datetime1">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2E9DC-050F-0D41-977F-2235BD78C52D}" type="slidenum">
              <a:rPr lang="en-US" smtClean="0"/>
              <a:t>‹#›</a:t>
            </a:fld>
            <a:endParaRPr lang="en-US"/>
          </a:p>
        </p:txBody>
      </p:sp>
    </p:spTree>
    <p:extLst>
      <p:ext uri="{BB962C8B-B14F-4D97-AF65-F5344CB8AC3E}">
        <p14:creationId xmlns:p14="http://schemas.microsoft.com/office/powerpoint/2010/main" val="1837452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174EEDB-87AB-F444-9DE9-AAF0B3B9EB2B}" type="datetime1">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52E9DC-050F-0D41-977F-2235BD78C52D}" type="slidenum">
              <a:rPr lang="en-US" smtClean="0"/>
              <a:t>‹#›</a:t>
            </a:fld>
            <a:endParaRPr lang="en-US"/>
          </a:p>
        </p:txBody>
      </p:sp>
    </p:spTree>
    <p:extLst>
      <p:ext uri="{BB962C8B-B14F-4D97-AF65-F5344CB8AC3E}">
        <p14:creationId xmlns:p14="http://schemas.microsoft.com/office/powerpoint/2010/main" val="2861472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75EA88-619E-3845-8B38-A289E7AF64C5}" type="datetime1">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2E9DC-050F-0D41-977F-2235BD78C52D}" type="slidenum">
              <a:rPr lang="en-US" smtClean="0"/>
              <a:t>‹#›</a:t>
            </a:fld>
            <a:endParaRPr lang="en-US"/>
          </a:p>
        </p:txBody>
      </p:sp>
    </p:spTree>
    <p:extLst>
      <p:ext uri="{BB962C8B-B14F-4D97-AF65-F5344CB8AC3E}">
        <p14:creationId xmlns:p14="http://schemas.microsoft.com/office/powerpoint/2010/main" val="2408491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8ECB6E-ECE4-A944-AD08-4AC747906D90}" type="datetime1">
              <a:rPr lang="en-US" smtClean="0"/>
              <a:t>4/30/19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52E9DC-050F-0D41-977F-2235BD78C52D}" type="slidenum">
              <a:rPr lang="en-US" smtClean="0"/>
              <a:t>‹#›</a:t>
            </a:fld>
            <a:endParaRPr lang="en-US"/>
          </a:p>
        </p:txBody>
      </p:sp>
    </p:spTree>
    <p:extLst>
      <p:ext uri="{BB962C8B-B14F-4D97-AF65-F5344CB8AC3E}">
        <p14:creationId xmlns:p14="http://schemas.microsoft.com/office/powerpoint/2010/main" val="4090133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7E927B-66A4-2342-BDB4-2DEAFF856D0C}" type="datetime1">
              <a:rPr lang="en-US" smtClean="0"/>
              <a:t>4/30/19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52E9DC-050F-0D41-977F-2235BD78C52D}" type="slidenum">
              <a:rPr lang="en-US" smtClean="0"/>
              <a:t>‹#›</a:t>
            </a:fld>
            <a:endParaRPr lang="en-US"/>
          </a:p>
        </p:txBody>
      </p:sp>
    </p:spTree>
    <p:extLst>
      <p:ext uri="{BB962C8B-B14F-4D97-AF65-F5344CB8AC3E}">
        <p14:creationId xmlns:p14="http://schemas.microsoft.com/office/powerpoint/2010/main" val="423393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657755-553B-5244-9343-750870BEA0E8}" type="datetime1">
              <a:rPr lang="en-US" smtClean="0"/>
              <a:t>4/30/19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52E9DC-050F-0D41-977F-2235BD78C52D}" type="slidenum">
              <a:rPr lang="en-US" smtClean="0"/>
              <a:t>‹#›</a:t>
            </a:fld>
            <a:endParaRPr lang="en-US"/>
          </a:p>
        </p:txBody>
      </p:sp>
    </p:spTree>
    <p:extLst>
      <p:ext uri="{BB962C8B-B14F-4D97-AF65-F5344CB8AC3E}">
        <p14:creationId xmlns:p14="http://schemas.microsoft.com/office/powerpoint/2010/main" val="2898497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A672D8-14F9-CF4C-88F5-07BB94D0E9B4}" type="datetime1">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2E9DC-050F-0D41-977F-2235BD78C52D}" type="slidenum">
              <a:rPr lang="en-US" smtClean="0"/>
              <a:t>‹#›</a:t>
            </a:fld>
            <a:endParaRPr lang="en-US"/>
          </a:p>
        </p:txBody>
      </p:sp>
    </p:spTree>
    <p:extLst>
      <p:ext uri="{BB962C8B-B14F-4D97-AF65-F5344CB8AC3E}">
        <p14:creationId xmlns:p14="http://schemas.microsoft.com/office/powerpoint/2010/main" val="3638681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1395E76-D0C4-194F-AAA0-640D0DD01CB4}" type="datetime1">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52E9DC-050F-0D41-977F-2235BD78C52D}" type="slidenum">
              <a:rPr lang="en-US" smtClean="0"/>
              <a:t>‹#›</a:t>
            </a:fld>
            <a:endParaRPr lang="en-US"/>
          </a:p>
        </p:txBody>
      </p:sp>
    </p:spTree>
    <p:extLst>
      <p:ext uri="{BB962C8B-B14F-4D97-AF65-F5344CB8AC3E}">
        <p14:creationId xmlns:p14="http://schemas.microsoft.com/office/powerpoint/2010/main" val="3536844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880EC5-E841-464E-B1B5-1F3157D8972C}" type="datetime1">
              <a:rPr lang="en-US" smtClean="0"/>
              <a:t>4/30/19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52E9DC-050F-0D41-977F-2235BD78C52D}" type="slidenum">
              <a:rPr lang="en-US" smtClean="0"/>
              <a:t>‹#›</a:t>
            </a:fld>
            <a:endParaRPr lang="en-US"/>
          </a:p>
        </p:txBody>
      </p:sp>
    </p:spTree>
    <p:extLst>
      <p:ext uri="{BB962C8B-B14F-4D97-AF65-F5344CB8AC3E}">
        <p14:creationId xmlns:p14="http://schemas.microsoft.com/office/powerpoint/2010/main" val="831195119"/>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213A0-E11F-324C-9074-7FF384422347}"/>
              </a:ext>
            </a:extLst>
          </p:cNvPr>
          <p:cNvSpPr>
            <a:spLocks noGrp="1"/>
          </p:cNvSpPr>
          <p:nvPr>
            <p:ph type="ctrTitle"/>
          </p:nvPr>
        </p:nvSpPr>
        <p:spPr/>
        <p:txBody>
          <a:bodyPr>
            <a:normAutofit/>
          </a:bodyPr>
          <a:lstStyle/>
          <a:p>
            <a:r>
              <a:rPr lang="en-US" sz="4800" dirty="0"/>
              <a:t>Applications of Bayesian Additive Regression for Cybersecurity</a:t>
            </a:r>
          </a:p>
        </p:txBody>
      </p:sp>
      <p:sp>
        <p:nvSpPr>
          <p:cNvPr id="3" name="Subtitle 2">
            <a:extLst>
              <a:ext uri="{FF2B5EF4-FFF2-40B4-BE49-F238E27FC236}">
                <a16:creationId xmlns:a16="http://schemas.microsoft.com/office/drawing/2014/main" id="{98ACDC3E-F03E-8A42-B8E0-6AE1DB0FE2F4}"/>
              </a:ext>
            </a:extLst>
          </p:cNvPr>
          <p:cNvSpPr>
            <a:spLocks noGrp="1"/>
          </p:cNvSpPr>
          <p:nvPr>
            <p:ph type="subTitle" idx="1"/>
          </p:nvPr>
        </p:nvSpPr>
        <p:spPr/>
        <p:txBody>
          <a:bodyPr/>
          <a:lstStyle/>
          <a:p>
            <a:endParaRPr lang="en-US" dirty="0"/>
          </a:p>
          <a:p>
            <a:r>
              <a:rPr lang="en-US" dirty="0"/>
              <a:t>	Rakesh Ravi K U 	</a:t>
            </a:r>
          </a:p>
        </p:txBody>
      </p:sp>
      <p:sp>
        <p:nvSpPr>
          <p:cNvPr id="4" name="Footer Placeholder 3">
            <a:extLst>
              <a:ext uri="{FF2B5EF4-FFF2-40B4-BE49-F238E27FC236}">
                <a16:creationId xmlns:a16="http://schemas.microsoft.com/office/drawing/2014/main" id="{F194B356-1480-E149-9908-83B00FEB1759}"/>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81228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CA8FA-5A16-D741-80FE-26867A4EC8CE}"/>
              </a:ext>
            </a:extLst>
          </p:cNvPr>
          <p:cNvSpPr>
            <a:spLocks noGrp="1"/>
          </p:cNvSpPr>
          <p:nvPr>
            <p:ph type="title"/>
          </p:nvPr>
        </p:nvSpPr>
        <p:spPr/>
        <p:txBody>
          <a:bodyPr/>
          <a:lstStyle/>
          <a:p>
            <a:r>
              <a:rPr lang="en-US" dirty="0"/>
              <a:t>Back fitting Algorithm</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3237F3C6-4D4B-8A45-9C4A-2EC6C341CC26}"/>
                  </a:ext>
                </a:extLst>
              </p:cNvPr>
              <p:cNvSpPr>
                <a:spLocks noGrp="1"/>
              </p:cNvSpPr>
              <p:nvPr>
                <p:ph idx="1"/>
              </p:nvPr>
            </p:nvSpPr>
            <p:spPr/>
            <p:txBody>
              <a:bodyPr>
                <a:normAutofit lnSpcReduction="10000"/>
              </a:bodyPr>
              <a:lstStyle/>
              <a:p>
                <a:pPr marL="0" indent="0">
                  <a:buNone/>
                </a:pPr>
                <a:r>
                  <a:rPr lang="en-US" sz="2400" dirty="0"/>
                  <a:t>1. Given observed data (y), Bayesian setup induces a posterior using m successive draws of (</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𝑇</m:t>
                        </m:r>
                      </m:e>
                      <m:sub>
                        <m:r>
                          <a:rPr lang="en-US" sz="2400" b="0" i="1" dirty="0" smtClean="0">
                            <a:latin typeface="Cambria Math" panose="02040503050406030204" pitchFamily="18" charset="0"/>
                          </a:rPr>
                          <m:t>𝑗</m:t>
                        </m:r>
                      </m:sub>
                    </m:sSub>
                  </m:oMath>
                </a14:m>
                <a:r>
                  <a:rPr lang="en-US" sz="2400" dirty="0"/>
                  <a:t> , </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𝑀</m:t>
                        </m:r>
                      </m:e>
                      <m:sub>
                        <m:r>
                          <a:rPr lang="en-US" sz="2400" b="0" i="1" dirty="0" smtClean="0">
                            <a:latin typeface="Cambria Math" panose="02040503050406030204" pitchFamily="18" charset="0"/>
                          </a:rPr>
                          <m:t>𝑗</m:t>
                        </m:r>
                      </m:sub>
                    </m:sSub>
                  </m:oMath>
                </a14:m>
                <a:r>
                  <a:rPr lang="en-US" sz="2400" dirty="0"/>
                  <a:t> ) conditionally on (</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𝑇</m:t>
                        </m:r>
                      </m:e>
                      <m:sub>
                        <m:r>
                          <a:rPr lang="en-US" sz="2400" b="0" i="1" dirty="0" smtClean="0">
                            <a:latin typeface="Cambria Math" panose="02040503050406030204" pitchFamily="18" charset="0"/>
                          </a:rPr>
                          <m:t>(</m:t>
                        </m:r>
                        <m:r>
                          <a:rPr lang="en-US" sz="2400" b="0" i="1" dirty="0" smtClean="0">
                            <a:latin typeface="Cambria Math" panose="02040503050406030204" pitchFamily="18" charset="0"/>
                          </a:rPr>
                          <m:t>𝑗</m:t>
                        </m:r>
                        <m:r>
                          <a:rPr lang="en-US" sz="2400" b="0" i="1" dirty="0" smtClean="0">
                            <a:latin typeface="Cambria Math" panose="02040503050406030204" pitchFamily="18" charset="0"/>
                          </a:rPr>
                          <m:t>)</m:t>
                        </m:r>
                      </m:sub>
                    </m:sSub>
                  </m:oMath>
                </a14:m>
                <a:r>
                  <a:rPr lang="en-US" sz="2400" dirty="0"/>
                  <a:t> , </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𝑀</m:t>
                        </m:r>
                      </m:e>
                      <m:sub>
                        <m:r>
                          <a:rPr lang="en-US" sz="2400" b="0" i="1" dirty="0" smtClean="0">
                            <a:latin typeface="Cambria Math" panose="02040503050406030204" pitchFamily="18" charset="0"/>
                          </a:rPr>
                          <m:t>(</m:t>
                        </m:r>
                        <m:r>
                          <a:rPr lang="en-US" sz="2400" b="0" i="1" dirty="0" smtClean="0">
                            <a:latin typeface="Cambria Math" panose="02040503050406030204" pitchFamily="18" charset="0"/>
                          </a:rPr>
                          <m:t>𝑗</m:t>
                        </m:r>
                        <m:r>
                          <a:rPr lang="en-US" sz="2400" b="0" i="1" dirty="0" smtClean="0">
                            <a:latin typeface="Cambria Math" panose="02040503050406030204" pitchFamily="18" charset="0"/>
                          </a:rPr>
                          <m:t>)</m:t>
                        </m:r>
                      </m:sub>
                    </m:sSub>
                  </m:oMath>
                </a14:m>
                <a:r>
                  <a:rPr lang="en-US" sz="2400" dirty="0"/>
                  <a:t> , </a:t>
                </a:r>
                <a:r>
                  <a:rPr lang="el-GR" sz="2400" dirty="0"/>
                  <a:t>σ)</a:t>
                </a:r>
                <a:r>
                  <a:rPr lang="en-US" sz="2400" dirty="0"/>
                  <a:t>.</a:t>
                </a:r>
                <a:br>
                  <a:rPr lang="en-US" sz="2400" dirty="0"/>
                </a:br>
                <a:br>
                  <a:rPr lang="en-US" sz="2400" dirty="0"/>
                </a:br>
                <a:r>
                  <a:rPr lang="en-US" sz="2400" dirty="0"/>
                  <a:t>2. Instead of estimating the joint probability distribution, the algorithm employs a Gibbs Sampling-</a:t>
                </a:r>
                <a:r>
                  <a:rPr lang="en-US" sz="2400" dirty="0" err="1"/>
                  <a:t>esque</a:t>
                </a:r>
                <a:r>
                  <a:rPr lang="en-US" sz="2400" dirty="0"/>
                  <a:t> method to estimate the join probability distribution from the conditional distribution.</a:t>
                </a:r>
                <a:br>
                  <a:rPr lang="en-US" sz="2400" dirty="0"/>
                </a:br>
                <a:r>
                  <a:rPr lang="en-US" sz="2400" dirty="0"/>
                  <a:t>	</a:t>
                </a:r>
              </a:p>
              <a:p>
                <a:pPr marL="0" indent="0">
                  <a:buNone/>
                </a:pPr>
                <a:r>
                  <a:rPr lang="en-US" sz="2400" dirty="0"/>
                  <a:t>	1.</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 </m:t>
                        </m:r>
                        <m:r>
                          <a:rPr lang="en-US" sz="2400" b="0" i="1" dirty="0" smtClean="0">
                            <a:latin typeface="Cambria Math" panose="02040503050406030204" pitchFamily="18" charset="0"/>
                          </a:rPr>
                          <m:t>𝑅</m:t>
                        </m:r>
                      </m:e>
                      <m:sub>
                        <m:r>
                          <a:rPr lang="en-US" sz="2400" b="0" i="1" dirty="0" smtClean="0">
                            <a:latin typeface="Cambria Math" panose="02040503050406030204" pitchFamily="18" charset="0"/>
                          </a:rPr>
                          <m:t>𝑗</m:t>
                        </m:r>
                      </m:sub>
                    </m:sSub>
                    <m:r>
                      <a:rPr lang="en-US" sz="2400" b="0" i="1" dirty="0" smtClean="0">
                        <a:latin typeface="Cambria Math" panose="02040503050406030204" pitchFamily="18" charset="0"/>
                      </a:rPr>
                      <m:t>=</m:t>
                    </m:r>
                    <m:r>
                      <a:rPr lang="en-US" sz="2400" b="0" i="1" dirty="0" smtClean="0">
                        <a:latin typeface="Cambria Math" panose="02040503050406030204" pitchFamily="18" charset="0"/>
                      </a:rPr>
                      <m:t>𝑦</m:t>
                    </m:r>
                    <m:r>
                      <a:rPr lang="en-US" sz="2400" b="0" i="1" dirty="0" smtClean="0">
                        <a:latin typeface="Cambria Math" panose="02040503050406030204" pitchFamily="18" charset="0"/>
                      </a:rPr>
                      <m:t> − </m:t>
                    </m:r>
                    <m:nary>
                      <m:naryPr>
                        <m:chr m:val="∑"/>
                        <m:supHide m:val="on"/>
                        <m:ctrlPr>
                          <a:rPr lang="en-US" sz="2400" b="0" i="1" dirty="0" smtClean="0">
                            <a:latin typeface="Cambria Math" panose="02040503050406030204" pitchFamily="18" charset="0"/>
                          </a:rPr>
                        </m:ctrlPr>
                      </m:naryPr>
                      <m:sub>
                        <m:r>
                          <m:rPr>
                            <m:brk m:alnAt="7"/>
                          </m:rPr>
                          <a:rPr lang="en-US" sz="2400" b="0" i="1" dirty="0" smtClean="0">
                            <a:latin typeface="Cambria Math" panose="02040503050406030204" pitchFamily="18" charset="0"/>
                          </a:rPr>
                          <m:t>𝑘</m:t>
                        </m:r>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𝑗</m:t>
                        </m:r>
                      </m:sub>
                      <m:sup/>
                      <m:e>
                        <m:r>
                          <a:rPr lang="en-US" sz="2400" b="0" i="1" dirty="0" smtClean="0">
                            <a:latin typeface="Cambria Math" panose="02040503050406030204" pitchFamily="18" charset="0"/>
                          </a:rPr>
                          <m:t>𝑔</m:t>
                        </m:r>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e>
                    </m:nary>
                    <m:sSub>
                      <m:sSubPr>
                        <m:ctrlPr>
                          <a:rPr lang="en-US" sz="2400" i="1" dirty="0">
                            <a:latin typeface="Cambria Math" panose="02040503050406030204" pitchFamily="18" charset="0"/>
                          </a:rPr>
                        </m:ctrlPr>
                      </m:sSubPr>
                      <m:e>
                        <m:r>
                          <a:rPr lang="en-US" sz="2400" i="1" dirty="0">
                            <a:latin typeface="Cambria Math" panose="02040503050406030204" pitchFamily="18" charset="0"/>
                          </a:rPr>
                          <m:t>𝑇</m:t>
                        </m:r>
                      </m:e>
                      <m:sub>
                        <m:r>
                          <a:rPr lang="en-US" sz="2400" b="0" i="1" dirty="0" smtClean="0">
                            <a:latin typeface="Cambria Math" panose="02040503050406030204" pitchFamily="18" charset="0"/>
                          </a:rPr>
                          <m:t>𝑘</m:t>
                        </m:r>
                      </m:sub>
                    </m:sSub>
                  </m:oMath>
                </a14:m>
                <a:r>
                  <a:rPr lang="en-US" sz="2400" dirty="0"/>
                  <a:t> ,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𝑀</m:t>
                        </m:r>
                      </m:e>
                      <m:sub>
                        <m:r>
                          <a:rPr lang="en-US" sz="2400" b="0" i="1" dirty="0" smtClean="0">
                            <a:latin typeface="Cambria Math" panose="02040503050406030204" pitchFamily="18" charset="0"/>
                          </a:rPr>
                          <m:t>𝑘</m:t>
                        </m:r>
                      </m:sub>
                    </m:sSub>
                  </m:oMath>
                </a14:m>
                <a:r>
                  <a:rPr lang="en-US" sz="2400" dirty="0"/>
                  <a:t>) </a:t>
                </a:r>
                <a:br>
                  <a:rPr lang="en-US" sz="2400" dirty="0"/>
                </a:br>
                <a:br>
                  <a:rPr lang="en-US" sz="2400" dirty="0"/>
                </a:br>
                <a:r>
                  <a:rPr lang="en-US" sz="2400" dirty="0"/>
                  <a:t>	2. Final draws are made successively out of </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m:t>
                        </m:r>
                        <m:r>
                          <a:rPr lang="en-US" sz="2400" b="0" i="1" dirty="0" smtClean="0">
                            <a:latin typeface="Cambria Math" panose="02040503050406030204" pitchFamily="18" charset="0"/>
                          </a:rPr>
                          <m:t>𝑇</m:t>
                        </m:r>
                      </m:e>
                      <m:sub>
                        <m:r>
                          <a:rPr lang="en-US" sz="2400" b="0" i="1" dirty="0" smtClean="0">
                            <a:latin typeface="Cambria Math" panose="02040503050406030204" pitchFamily="18" charset="0"/>
                          </a:rPr>
                          <m:t>𝑗</m:t>
                        </m:r>
                      </m:sub>
                    </m:sSub>
                  </m:oMath>
                </a14:m>
                <a:r>
                  <a:rPr lang="en-US" sz="2400" dirty="0"/>
                  <a:t> / </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𝑅</m:t>
                        </m:r>
                      </m:e>
                      <m:sub>
                        <m:r>
                          <a:rPr lang="en-US" sz="2400" b="0" i="1" dirty="0" smtClean="0">
                            <a:latin typeface="Cambria Math" panose="02040503050406030204" pitchFamily="18" charset="0"/>
                          </a:rPr>
                          <m:t>𝑗</m:t>
                        </m:r>
                      </m:sub>
                    </m:sSub>
                  </m:oMath>
                </a14:m>
                <a:r>
                  <a:rPr lang="en-US" sz="2400" dirty="0"/>
                  <a:t> , </a:t>
                </a:r>
                <a:r>
                  <a:rPr lang="el-GR" sz="2400" dirty="0"/>
                  <a:t>σ</a:t>
                </a:r>
                <a:r>
                  <a:rPr lang="en-US" sz="2400" dirty="0"/>
                  <a:t>) and </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m:t>
                        </m:r>
                        <m:r>
                          <a:rPr lang="en-US" sz="2400" b="0" i="1" dirty="0" smtClean="0">
                            <a:latin typeface="Cambria Math" panose="02040503050406030204" pitchFamily="18" charset="0"/>
                          </a:rPr>
                          <m:t>𝑀</m:t>
                        </m:r>
                      </m:e>
                      <m:sub>
                        <m:r>
                          <a:rPr lang="en-US" sz="2400" b="0" i="1" dirty="0" smtClean="0">
                            <a:latin typeface="Cambria Math" panose="02040503050406030204" pitchFamily="18" charset="0"/>
                          </a:rPr>
                          <m:t>𝑗</m:t>
                        </m:r>
                      </m:sub>
                    </m:sSub>
                  </m:oMath>
                </a14:m>
                <a:r>
                  <a:rPr lang="en-US" sz="2400" dirty="0"/>
                  <a:t> / </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𝑇</m:t>
                        </m:r>
                      </m:e>
                      <m:sub>
                        <m:r>
                          <a:rPr lang="en-US" sz="2400" b="0" i="1" dirty="0" smtClean="0">
                            <a:latin typeface="Cambria Math" panose="02040503050406030204" pitchFamily="18" charset="0"/>
                          </a:rPr>
                          <m:t>𝑗</m:t>
                        </m:r>
                      </m:sub>
                    </m:sSub>
                  </m:oMath>
                </a14:m>
                <a:r>
                  <a:rPr lang="en-US" sz="2400" dirty="0"/>
                  <a:t> , </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𝑅</m:t>
                        </m:r>
                      </m:e>
                      <m:sub>
                        <m:r>
                          <a:rPr lang="en-US" sz="2400" b="0" i="1" dirty="0" smtClean="0">
                            <a:latin typeface="Cambria Math" panose="02040503050406030204" pitchFamily="18" charset="0"/>
                          </a:rPr>
                          <m:t>𝑗</m:t>
                        </m:r>
                      </m:sub>
                    </m:sSub>
                  </m:oMath>
                </a14:m>
                <a:r>
                  <a:rPr lang="en-US" sz="2400" dirty="0"/>
                  <a:t>, </a:t>
                </a:r>
                <a:r>
                  <a:rPr lang="el-GR" sz="2400" dirty="0"/>
                  <a:t>σ</a:t>
                </a:r>
                <a:r>
                  <a:rPr lang="en-US" sz="2400" dirty="0"/>
                  <a:t>) </a:t>
                </a:r>
                <a:endParaRPr lang="el-GR" sz="2400" dirty="0"/>
              </a:p>
              <a:p>
                <a:pPr marL="0" indent="0">
                  <a:buNone/>
                </a:pPr>
                <a:br>
                  <a:rPr lang="en-US" sz="2400" dirty="0"/>
                </a:br>
                <a:endParaRPr lang="en-US" sz="2400" dirty="0"/>
              </a:p>
              <a:p>
                <a:pPr marL="0" indent="0">
                  <a:buNone/>
                </a:pPr>
                <a:endParaRPr lang="en-US" sz="1800" dirty="0"/>
              </a:p>
            </p:txBody>
          </p:sp>
        </mc:Choice>
        <mc:Fallback>
          <p:sp>
            <p:nvSpPr>
              <p:cNvPr id="7" name="Content Placeholder 6">
                <a:extLst>
                  <a:ext uri="{FF2B5EF4-FFF2-40B4-BE49-F238E27FC236}">
                    <a16:creationId xmlns:a16="http://schemas.microsoft.com/office/drawing/2014/main" id="{3237F3C6-4D4B-8A45-9C4A-2EC6C341CC26}"/>
                  </a:ext>
                </a:extLst>
              </p:cNvPr>
              <p:cNvSpPr>
                <a:spLocks noGrp="1" noRot="1" noChangeAspect="1" noMove="1" noResize="1" noEditPoints="1" noAdjustHandles="1" noChangeArrowheads="1" noChangeShapeType="1" noTextEdit="1"/>
              </p:cNvSpPr>
              <p:nvPr>
                <p:ph idx="1"/>
              </p:nvPr>
            </p:nvSpPr>
            <p:spPr>
              <a:blipFill>
                <a:blip r:embed="rId3"/>
                <a:stretch>
                  <a:fillRect l="-844" t="-2924" r="-1448"/>
                </a:stretch>
              </a:blipFill>
            </p:spPr>
            <p:txBody>
              <a:bodyPr/>
              <a:lstStyle/>
              <a:p>
                <a:r>
                  <a:rPr lang="en-US">
                    <a:noFill/>
                  </a:rPr>
                  <a:t> </a:t>
                </a:r>
              </a:p>
            </p:txBody>
          </p:sp>
        </mc:Fallback>
      </mc:AlternateContent>
      <p:sp>
        <p:nvSpPr>
          <p:cNvPr id="8" name="Footer Placeholder 7">
            <a:extLst>
              <a:ext uri="{FF2B5EF4-FFF2-40B4-BE49-F238E27FC236}">
                <a16:creationId xmlns:a16="http://schemas.microsoft.com/office/drawing/2014/main" id="{A22EFCB4-48B8-A94F-B379-6CAD0869692B}"/>
              </a:ext>
            </a:extLst>
          </p:cNvPr>
          <p:cNvSpPr>
            <a:spLocks noGrp="1"/>
          </p:cNvSpPr>
          <p:nvPr>
            <p:ph type="ftr" sz="quarter" idx="11"/>
          </p:nvPr>
        </p:nvSpPr>
        <p:spPr>
          <a:xfrm>
            <a:off x="-1" y="6356350"/>
            <a:ext cx="12192001" cy="365125"/>
          </a:xfrm>
        </p:spPr>
        <p:txBody>
          <a:bodyPr/>
          <a:lstStyle/>
          <a:p>
            <a:pPr algn="l"/>
            <a:r>
              <a:rPr lang="en-US" b="1" dirty="0"/>
              <a:t>Bayesian </a:t>
            </a:r>
            <a:r>
              <a:rPr lang="en-US" b="1" dirty="0" err="1"/>
              <a:t>Backfitting</a:t>
            </a:r>
            <a:r>
              <a:rPr lang="en-US" b="1" dirty="0"/>
              <a:t> Trevor Hastie and Robert </a:t>
            </a:r>
            <a:r>
              <a:rPr lang="en-US" b="1" dirty="0" err="1"/>
              <a:t>Tibshirani</a:t>
            </a:r>
            <a:r>
              <a:rPr lang="en-US" b="1" dirty="0"/>
              <a:t> </a:t>
            </a:r>
            <a:endParaRPr lang="en-US" dirty="0"/>
          </a:p>
          <a:p>
            <a:pPr algn="l"/>
            <a:endParaRPr lang="en-US" dirty="0"/>
          </a:p>
          <a:p>
            <a:pPr algn="l"/>
            <a:endParaRPr lang="en-US" dirty="0"/>
          </a:p>
        </p:txBody>
      </p:sp>
    </p:spTree>
    <p:extLst>
      <p:ext uri="{BB962C8B-B14F-4D97-AF65-F5344CB8AC3E}">
        <p14:creationId xmlns:p14="http://schemas.microsoft.com/office/powerpoint/2010/main" val="836052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CA8FA-5A16-D741-80FE-26867A4EC8CE}"/>
              </a:ext>
            </a:extLst>
          </p:cNvPr>
          <p:cNvSpPr>
            <a:spLocks noGrp="1"/>
          </p:cNvSpPr>
          <p:nvPr>
            <p:ph type="title"/>
          </p:nvPr>
        </p:nvSpPr>
        <p:spPr/>
        <p:txBody>
          <a:bodyPr/>
          <a:lstStyle/>
          <a:p>
            <a:r>
              <a:rPr lang="en-US" dirty="0"/>
              <a:t>CTU Dataset</a:t>
            </a:r>
          </a:p>
        </p:txBody>
      </p:sp>
      <p:grpSp>
        <p:nvGrpSpPr>
          <p:cNvPr id="4" name="Group 3">
            <a:extLst>
              <a:ext uri="{FF2B5EF4-FFF2-40B4-BE49-F238E27FC236}">
                <a16:creationId xmlns:a16="http://schemas.microsoft.com/office/drawing/2014/main" id="{F24C5803-3896-C54E-8698-125894EC11BC}"/>
              </a:ext>
            </a:extLst>
          </p:cNvPr>
          <p:cNvGrpSpPr/>
          <p:nvPr/>
        </p:nvGrpSpPr>
        <p:grpSpPr>
          <a:xfrm>
            <a:off x="1858542" y="1792633"/>
            <a:ext cx="9199085" cy="4109200"/>
            <a:chOff x="1348186" y="1344475"/>
            <a:chExt cx="6899314" cy="3081900"/>
          </a:xfrm>
        </p:grpSpPr>
        <p:sp>
          <p:nvSpPr>
            <p:cNvPr id="5" name="Google Shape;153;p20">
              <a:extLst>
                <a:ext uri="{FF2B5EF4-FFF2-40B4-BE49-F238E27FC236}">
                  <a16:creationId xmlns:a16="http://schemas.microsoft.com/office/drawing/2014/main" id="{60A2D02E-A342-324A-91E6-A5D04760C00A}"/>
                </a:ext>
              </a:extLst>
            </p:cNvPr>
            <p:cNvSpPr txBox="1"/>
            <p:nvPr/>
          </p:nvSpPr>
          <p:spPr>
            <a:xfrm>
              <a:off x="2229950" y="3193675"/>
              <a:ext cx="1255200" cy="1232700"/>
            </a:xfrm>
            <a:prstGeom prst="rect">
              <a:avLst/>
            </a:prstGeom>
            <a:noFill/>
            <a:ln>
              <a:noFill/>
            </a:ln>
          </p:spPr>
          <p:txBody>
            <a:bodyPr spcFirstLastPara="1" wrap="square" lIns="121900" tIns="121900" rIns="121900" bIns="121900" anchor="t" anchorCtr="0">
              <a:noAutofit/>
            </a:bodyPr>
            <a:lstStyle/>
            <a:p>
              <a:endParaRPr sz="2400">
                <a:latin typeface="Lato"/>
                <a:ea typeface="Lato"/>
                <a:cs typeface="Lato"/>
                <a:sym typeface="Lato"/>
              </a:endParaRPr>
            </a:p>
          </p:txBody>
        </p:sp>
        <p:cxnSp>
          <p:nvCxnSpPr>
            <p:cNvPr id="6" name="Google Shape;154;p20">
              <a:extLst>
                <a:ext uri="{FF2B5EF4-FFF2-40B4-BE49-F238E27FC236}">
                  <a16:creationId xmlns:a16="http://schemas.microsoft.com/office/drawing/2014/main" id="{5C7C27F2-13FE-8C4A-8F3A-3EFEAD8EDF86}"/>
                </a:ext>
              </a:extLst>
            </p:cNvPr>
            <p:cNvCxnSpPr>
              <a:cxnSpLocks/>
              <a:endCxn id="9" idx="1"/>
            </p:cNvCxnSpPr>
            <p:nvPr/>
          </p:nvCxnSpPr>
          <p:spPr>
            <a:xfrm>
              <a:off x="2265050" y="2829475"/>
              <a:ext cx="609600" cy="9237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7" name="Google Shape;157;p20">
              <a:extLst>
                <a:ext uri="{FF2B5EF4-FFF2-40B4-BE49-F238E27FC236}">
                  <a16:creationId xmlns:a16="http://schemas.microsoft.com/office/drawing/2014/main" id="{5C2F4124-68C9-924D-ADC3-A195A6ED8F0F}"/>
                </a:ext>
              </a:extLst>
            </p:cNvPr>
            <p:cNvCxnSpPr>
              <a:cxnSpLocks/>
              <a:endCxn id="8" idx="1"/>
            </p:cNvCxnSpPr>
            <p:nvPr/>
          </p:nvCxnSpPr>
          <p:spPr>
            <a:xfrm rot="10800000" flipH="1">
              <a:off x="2265050" y="1933675"/>
              <a:ext cx="609600" cy="895800"/>
            </a:xfrm>
            <a:prstGeom prst="bentConnector3">
              <a:avLst>
                <a:gd name="adj1" fmla="val 50000"/>
              </a:avLst>
            </a:prstGeom>
            <a:noFill/>
            <a:ln w="9525" cap="flat" cmpd="sng">
              <a:solidFill>
                <a:srgbClr val="C2C2C2"/>
              </a:solidFill>
              <a:prstDash val="solid"/>
              <a:round/>
              <a:headEnd type="none" w="sm" len="sm"/>
              <a:tailEnd type="none" w="sm" len="sm"/>
            </a:ln>
          </p:spPr>
        </p:cxnSp>
        <p:sp>
          <p:nvSpPr>
            <p:cNvPr id="8" name="Google Shape;158;p20">
              <a:extLst>
                <a:ext uri="{FF2B5EF4-FFF2-40B4-BE49-F238E27FC236}">
                  <a16:creationId xmlns:a16="http://schemas.microsoft.com/office/drawing/2014/main" id="{9AC0FB97-A8FF-6B49-ABBB-258AC5E93A95}"/>
                </a:ext>
              </a:extLst>
            </p:cNvPr>
            <p:cNvSpPr/>
            <p:nvPr/>
          </p:nvSpPr>
          <p:spPr>
            <a:xfrm>
              <a:off x="2874650" y="1670899"/>
              <a:ext cx="2020500" cy="525300"/>
            </a:xfrm>
            <a:prstGeom prst="roundRect">
              <a:avLst>
                <a:gd name="adj" fmla="val 16667"/>
              </a:avLst>
            </a:prstGeom>
            <a:solidFill>
              <a:srgbClr val="3996C0"/>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FFFFFF"/>
                  </a:solidFill>
                  <a:latin typeface="Roboto"/>
                  <a:ea typeface="Roboto"/>
                  <a:cs typeface="Roboto"/>
                  <a:sym typeface="Roboto"/>
                </a:rPr>
                <a:t>Categorical Features</a:t>
              </a:r>
              <a:endParaRPr sz="1467">
                <a:solidFill>
                  <a:srgbClr val="FFFFFF"/>
                </a:solidFill>
                <a:latin typeface="Roboto"/>
                <a:ea typeface="Roboto"/>
                <a:cs typeface="Roboto"/>
                <a:sym typeface="Roboto"/>
              </a:endParaRPr>
            </a:p>
          </p:txBody>
        </p:sp>
        <p:sp>
          <p:nvSpPr>
            <p:cNvPr id="9" name="Google Shape;156;p20">
              <a:extLst>
                <a:ext uri="{FF2B5EF4-FFF2-40B4-BE49-F238E27FC236}">
                  <a16:creationId xmlns:a16="http://schemas.microsoft.com/office/drawing/2014/main" id="{E60BDE39-847E-2041-819D-C08210077359}"/>
                </a:ext>
              </a:extLst>
            </p:cNvPr>
            <p:cNvSpPr/>
            <p:nvPr/>
          </p:nvSpPr>
          <p:spPr>
            <a:xfrm>
              <a:off x="2874650" y="3490499"/>
              <a:ext cx="2020500" cy="525300"/>
            </a:xfrm>
            <a:prstGeom prst="roundRect">
              <a:avLst>
                <a:gd name="adj" fmla="val 16667"/>
              </a:avLst>
            </a:prstGeom>
            <a:solidFill>
              <a:srgbClr val="3996C0"/>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FFFFFF"/>
                  </a:solidFill>
                  <a:latin typeface="Roboto"/>
                  <a:ea typeface="Roboto"/>
                  <a:cs typeface="Roboto"/>
                  <a:sym typeface="Roboto"/>
                </a:rPr>
                <a:t>Numerical Features</a:t>
              </a:r>
              <a:endParaRPr sz="1467">
                <a:solidFill>
                  <a:srgbClr val="FFFFFF"/>
                </a:solidFill>
                <a:latin typeface="Roboto"/>
                <a:ea typeface="Roboto"/>
                <a:cs typeface="Roboto"/>
                <a:sym typeface="Roboto"/>
              </a:endParaRPr>
            </a:p>
          </p:txBody>
        </p:sp>
        <p:sp>
          <p:nvSpPr>
            <p:cNvPr id="10" name="Google Shape;159;p20">
              <a:extLst>
                <a:ext uri="{FF2B5EF4-FFF2-40B4-BE49-F238E27FC236}">
                  <a16:creationId xmlns:a16="http://schemas.microsoft.com/office/drawing/2014/main" id="{EAE0F3BD-B7EF-524F-AE80-628A08CEA506}"/>
                </a:ext>
              </a:extLst>
            </p:cNvPr>
            <p:cNvSpPr/>
            <p:nvPr/>
          </p:nvSpPr>
          <p:spPr>
            <a:xfrm>
              <a:off x="5697500" y="1344475"/>
              <a:ext cx="2550000" cy="1175708"/>
            </a:xfrm>
            <a:prstGeom prst="roundRect">
              <a:avLst>
                <a:gd name="adj" fmla="val 16667"/>
              </a:avLst>
            </a:prstGeom>
            <a:solidFill>
              <a:srgbClr val="57B5D9"/>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609585"/>
              <a:r>
                <a:rPr lang="en" sz="1467" dirty="0">
                  <a:solidFill>
                    <a:srgbClr val="FFFFFF"/>
                  </a:solidFill>
                  <a:latin typeface="Roboto"/>
                  <a:ea typeface="Roboto"/>
                  <a:cs typeface="Roboto"/>
                  <a:sym typeface="Roboto"/>
                </a:rPr>
                <a:t>Five Tuples</a:t>
              </a:r>
              <a:endParaRPr sz="1467" dirty="0">
                <a:solidFill>
                  <a:srgbClr val="FFFFFF"/>
                </a:solidFill>
                <a:latin typeface="Roboto"/>
                <a:ea typeface="Roboto"/>
                <a:cs typeface="Roboto"/>
                <a:sym typeface="Roboto"/>
              </a:endParaRPr>
            </a:p>
            <a:p>
              <a:pPr marL="609585" indent="-397923">
                <a:buClr>
                  <a:srgbClr val="FFFFFF"/>
                </a:buClr>
                <a:buSzPts val="1100"/>
                <a:buFont typeface="Roboto"/>
                <a:buAutoNum type="arabicPeriod"/>
              </a:pPr>
              <a:r>
                <a:rPr lang="en" sz="1467" dirty="0">
                  <a:solidFill>
                    <a:srgbClr val="FFFFFF"/>
                  </a:solidFill>
                  <a:latin typeface="Roboto"/>
                  <a:ea typeface="Roboto"/>
                  <a:cs typeface="Roboto"/>
                  <a:sym typeface="Roboto"/>
                </a:rPr>
                <a:t>Source IP </a:t>
              </a:r>
              <a:endParaRPr sz="1467" dirty="0">
                <a:solidFill>
                  <a:srgbClr val="FFFFFF"/>
                </a:solidFill>
                <a:latin typeface="Roboto"/>
                <a:ea typeface="Roboto"/>
                <a:cs typeface="Roboto"/>
                <a:sym typeface="Roboto"/>
              </a:endParaRPr>
            </a:p>
            <a:p>
              <a:pPr marL="609585" indent="-397923">
                <a:buClr>
                  <a:srgbClr val="FFFFFF"/>
                </a:buClr>
                <a:buSzPts val="1100"/>
                <a:buFont typeface="Roboto"/>
                <a:buAutoNum type="arabicPeriod"/>
              </a:pPr>
              <a:r>
                <a:rPr lang="en" sz="1467" dirty="0">
                  <a:solidFill>
                    <a:srgbClr val="FFFFFF"/>
                  </a:solidFill>
                  <a:latin typeface="Roboto"/>
                  <a:ea typeface="Roboto"/>
                  <a:cs typeface="Roboto"/>
                  <a:sym typeface="Roboto"/>
                </a:rPr>
                <a:t>Source Port</a:t>
              </a:r>
              <a:endParaRPr sz="1467" dirty="0">
                <a:solidFill>
                  <a:srgbClr val="FFFFFF"/>
                </a:solidFill>
                <a:latin typeface="Roboto"/>
                <a:ea typeface="Roboto"/>
                <a:cs typeface="Roboto"/>
                <a:sym typeface="Roboto"/>
              </a:endParaRPr>
            </a:p>
            <a:p>
              <a:pPr marL="609585" indent="-397923">
                <a:buClr>
                  <a:srgbClr val="FFFFFF"/>
                </a:buClr>
                <a:buSzPts val="1100"/>
                <a:buFont typeface="Roboto"/>
                <a:buAutoNum type="arabicPeriod"/>
              </a:pPr>
              <a:r>
                <a:rPr lang="en" sz="1467" dirty="0">
                  <a:solidFill>
                    <a:srgbClr val="FFFFFF"/>
                  </a:solidFill>
                  <a:latin typeface="Roboto"/>
                  <a:ea typeface="Roboto"/>
                  <a:cs typeface="Roboto"/>
                  <a:sym typeface="Roboto"/>
                </a:rPr>
                <a:t>Transfer Protocol</a:t>
              </a:r>
              <a:endParaRPr sz="1467" dirty="0">
                <a:solidFill>
                  <a:srgbClr val="FFFFFF"/>
                </a:solidFill>
                <a:latin typeface="Roboto"/>
                <a:ea typeface="Roboto"/>
                <a:cs typeface="Roboto"/>
                <a:sym typeface="Roboto"/>
              </a:endParaRPr>
            </a:p>
            <a:p>
              <a:pPr marL="609585" indent="-397923">
                <a:buClr>
                  <a:srgbClr val="FFFFFF"/>
                </a:buClr>
                <a:buSzPts val="1100"/>
                <a:buFont typeface="Roboto"/>
                <a:buAutoNum type="arabicPeriod"/>
              </a:pPr>
              <a:r>
                <a:rPr lang="en" sz="1467" dirty="0">
                  <a:solidFill>
                    <a:srgbClr val="FFFFFF"/>
                  </a:solidFill>
                  <a:latin typeface="Roboto"/>
                  <a:ea typeface="Roboto"/>
                  <a:cs typeface="Roboto"/>
                  <a:sym typeface="Roboto"/>
                </a:rPr>
                <a:t>Destination IP</a:t>
              </a:r>
              <a:endParaRPr sz="1467" dirty="0">
                <a:solidFill>
                  <a:srgbClr val="FFFFFF"/>
                </a:solidFill>
                <a:latin typeface="Roboto"/>
                <a:ea typeface="Roboto"/>
                <a:cs typeface="Roboto"/>
                <a:sym typeface="Roboto"/>
              </a:endParaRPr>
            </a:p>
            <a:p>
              <a:pPr marL="609585" indent="-397923">
                <a:buClr>
                  <a:srgbClr val="FFFFFF"/>
                </a:buClr>
                <a:buSzPts val="1100"/>
                <a:buFont typeface="Roboto"/>
                <a:buAutoNum type="arabicPeriod"/>
              </a:pPr>
              <a:r>
                <a:rPr lang="en" sz="1467" dirty="0">
                  <a:solidFill>
                    <a:srgbClr val="FFFFFF"/>
                  </a:solidFill>
                  <a:latin typeface="Roboto"/>
                  <a:ea typeface="Roboto"/>
                  <a:cs typeface="Roboto"/>
                  <a:sym typeface="Roboto"/>
                </a:rPr>
                <a:t>Destination Port</a:t>
              </a:r>
              <a:endParaRPr sz="1467" dirty="0">
                <a:solidFill>
                  <a:srgbClr val="FFFFFF"/>
                </a:solidFill>
                <a:latin typeface="Roboto"/>
                <a:ea typeface="Roboto"/>
                <a:cs typeface="Roboto"/>
                <a:sym typeface="Roboto"/>
              </a:endParaRPr>
            </a:p>
          </p:txBody>
        </p:sp>
        <p:cxnSp>
          <p:nvCxnSpPr>
            <p:cNvPr id="11" name="Google Shape;160;p20">
              <a:extLst>
                <a:ext uri="{FF2B5EF4-FFF2-40B4-BE49-F238E27FC236}">
                  <a16:creationId xmlns:a16="http://schemas.microsoft.com/office/drawing/2014/main" id="{05A294D8-21D5-A140-A9C8-4196C77301B9}"/>
                </a:ext>
              </a:extLst>
            </p:cNvPr>
            <p:cNvCxnSpPr>
              <a:cxnSpLocks/>
              <a:stCxn id="8" idx="3"/>
              <a:endCxn id="10" idx="1"/>
            </p:cNvCxnSpPr>
            <p:nvPr/>
          </p:nvCxnSpPr>
          <p:spPr>
            <a:xfrm flipV="1">
              <a:off x="4895150" y="1932329"/>
              <a:ext cx="802350" cy="1220"/>
            </a:xfrm>
            <a:prstGeom prst="bentConnector3">
              <a:avLst>
                <a:gd name="adj1" fmla="val 50000"/>
              </a:avLst>
            </a:prstGeom>
            <a:noFill/>
            <a:ln w="9525" cap="flat" cmpd="sng">
              <a:solidFill>
                <a:srgbClr val="C2C2C2"/>
              </a:solidFill>
              <a:prstDash val="solid"/>
              <a:round/>
              <a:headEnd type="none" w="sm" len="sm"/>
              <a:tailEnd type="none" w="sm" len="sm"/>
            </a:ln>
          </p:spPr>
        </p:cxnSp>
        <p:sp>
          <p:nvSpPr>
            <p:cNvPr id="12" name="Google Shape;161;p20">
              <a:extLst>
                <a:ext uri="{FF2B5EF4-FFF2-40B4-BE49-F238E27FC236}">
                  <a16:creationId xmlns:a16="http://schemas.microsoft.com/office/drawing/2014/main" id="{5A309A63-86AF-0F43-8188-CBC138E3641F}"/>
                </a:ext>
              </a:extLst>
            </p:cNvPr>
            <p:cNvSpPr/>
            <p:nvPr/>
          </p:nvSpPr>
          <p:spPr>
            <a:xfrm>
              <a:off x="5697500" y="3250667"/>
              <a:ext cx="2550000" cy="1175708"/>
            </a:xfrm>
            <a:prstGeom prst="roundRect">
              <a:avLst>
                <a:gd name="adj" fmla="val 16667"/>
              </a:avLst>
            </a:prstGeom>
            <a:solidFill>
              <a:srgbClr val="57B5D9"/>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609585"/>
              <a:r>
                <a:rPr lang="en" sz="1467" dirty="0">
                  <a:solidFill>
                    <a:schemeClr val="lt1"/>
                  </a:solidFill>
                  <a:latin typeface="Roboto"/>
                  <a:ea typeface="Roboto"/>
                  <a:cs typeface="Roboto"/>
                  <a:sym typeface="Roboto"/>
                </a:rPr>
                <a:t>Connection Characteristics</a:t>
              </a:r>
              <a:endParaRPr sz="1467" dirty="0">
                <a:solidFill>
                  <a:schemeClr val="lt1"/>
                </a:solidFill>
                <a:latin typeface="Roboto"/>
                <a:ea typeface="Roboto"/>
                <a:cs typeface="Roboto"/>
                <a:sym typeface="Roboto"/>
              </a:endParaRPr>
            </a:p>
            <a:p>
              <a:pPr marL="609585" indent="-397923">
                <a:buClr>
                  <a:schemeClr val="lt1"/>
                </a:buClr>
                <a:buSzPts val="1100"/>
                <a:buFont typeface="Roboto"/>
                <a:buAutoNum type="arabicPeriod"/>
              </a:pPr>
              <a:r>
                <a:rPr lang="en" sz="1467" dirty="0">
                  <a:solidFill>
                    <a:schemeClr val="lt1"/>
                  </a:solidFill>
                  <a:latin typeface="Roboto"/>
                  <a:ea typeface="Roboto"/>
                  <a:cs typeface="Roboto"/>
                  <a:sym typeface="Roboto"/>
                </a:rPr>
                <a:t>Source Packets</a:t>
              </a:r>
              <a:endParaRPr sz="1467" dirty="0">
                <a:solidFill>
                  <a:schemeClr val="lt1"/>
                </a:solidFill>
                <a:latin typeface="Roboto"/>
                <a:ea typeface="Roboto"/>
                <a:cs typeface="Roboto"/>
                <a:sym typeface="Roboto"/>
              </a:endParaRPr>
            </a:p>
            <a:p>
              <a:pPr marL="609585" indent="-397923">
                <a:buClr>
                  <a:schemeClr val="lt1"/>
                </a:buClr>
                <a:buSzPts val="1100"/>
                <a:buFont typeface="Roboto"/>
                <a:buAutoNum type="arabicPeriod"/>
              </a:pPr>
              <a:r>
                <a:rPr lang="en" sz="1467" dirty="0">
                  <a:solidFill>
                    <a:schemeClr val="lt1"/>
                  </a:solidFill>
                  <a:latin typeface="Roboto"/>
                  <a:ea typeface="Roboto"/>
                  <a:cs typeface="Roboto"/>
                  <a:sym typeface="Roboto"/>
                </a:rPr>
                <a:t>Source Bytes</a:t>
              </a:r>
              <a:endParaRPr sz="1467" dirty="0">
                <a:solidFill>
                  <a:schemeClr val="lt1"/>
                </a:solidFill>
                <a:latin typeface="Roboto"/>
                <a:ea typeface="Roboto"/>
                <a:cs typeface="Roboto"/>
                <a:sym typeface="Roboto"/>
              </a:endParaRPr>
            </a:p>
            <a:p>
              <a:pPr marL="609585" indent="-397923">
                <a:buClr>
                  <a:schemeClr val="lt1"/>
                </a:buClr>
                <a:buSzPts val="1100"/>
                <a:buFont typeface="Roboto"/>
                <a:buAutoNum type="arabicPeriod"/>
              </a:pPr>
              <a:r>
                <a:rPr lang="en" sz="1467" dirty="0">
                  <a:solidFill>
                    <a:schemeClr val="lt1"/>
                  </a:solidFill>
                  <a:latin typeface="Roboto"/>
                  <a:ea typeface="Roboto"/>
                  <a:cs typeface="Roboto"/>
                  <a:sym typeface="Roboto"/>
                </a:rPr>
                <a:t>Connection History</a:t>
              </a:r>
              <a:endParaRPr sz="1467" dirty="0">
                <a:solidFill>
                  <a:schemeClr val="lt1"/>
                </a:solidFill>
                <a:latin typeface="Roboto"/>
                <a:ea typeface="Roboto"/>
                <a:cs typeface="Roboto"/>
                <a:sym typeface="Roboto"/>
              </a:endParaRPr>
            </a:p>
            <a:p>
              <a:pPr marL="609585" indent="-397923">
                <a:buClr>
                  <a:schemeClr val="lt1"/>
                </a:buClr>
                <a:buSzPts val="1100"/>
                <a:buFont typeface="Roboto"/>
                <a:buAutoNum type="arabicPeriod"/>
              </a:pPr>
              <a:r>
                <a:rPr lang="en" sz="1467" dirty="0">
                  <a:solidFill>
                    <a:schemeClr val="lt1"/>
                  </a:solidFill>
                  <a:latin typeface="Roboto"/>
                  <a:ea typeface="Roboto"/>
                  <a:cs typeface="Roboto"/>
                  <a:sym typeface="Roboto"/>
                </a:rPr>
                <a:t>Destination Packets</a:t>
              </a:r>
              <a:endParaRPr sz="1467" dirty="0">
                <a:solidFill>
                  <a:schemeClr val="lt1"/>
                </a:solidFill>
                <a:latin typeface="Roboto"/>
                <a:ea typeface="Roboto"/>
                <a:cs typeface="Roboto"/>
                <a:sym typeface="Roboto"/>
              </a:endParaRPr>
            </a:p>
            <a:p>
              <a:pPr marL="609585" indent="-397923">
                <a:buClr>
                  <a:schemeClr val="lt1"/>
                </a:buClr>
                <a:buSzPts val="1100"/>
                <a:buFont typeface="Roboto"/>
                <a:buAutoNum type="arabicPeriod"/>
              </a:pPr>
              <a:r>
                <a:rPr lang="en" sz="1467" dirty="0">
                  <a:solidFill>
                    <a:schemeClr val="lt1"/>
                  </a:solidFill>
                  <a:latin typeface="Roboto"/>
                  <a:ea typeface="Roboto"/>
                  <a:cs typeface="Roboto"/>
                  <a:sym typeface="Roboto"/>
                </a:rPr>
                <a:t>Destination Bytes</a:t>
              </a:r>
              <a:endParaRPr sz="1467" dirty="0">
                <a:solidFill>
                  <a:schemeClr val="lt1"/>
                </a:solidFill>
                <a:latin typeface="Roboto"/>
                <a:ea typeface="Roboto"/>
                <a:cs typeface="Roboto"/>
                <a:sym typeface="Roboto"/>
              </a:endParaRPr>
            </a:p>
            <a:p>
              <a:pPr algn="ctr"/>
              <a:endParaRPr sz="1467" dirty="0">
                <a:solidFill>
                  <a:srgbClr val="FFFFFF"/>
                </a:solidFill>
                <a:latin typeface="Roboto"/>
                <a:ea typeface="Roboto"/>
                <a:cs typeface="Roboto"/>
                <a:sym typeface="Roboto"/>
              </a:endParaRPr>
            </a:p>
          </p:txBody>
        </p:sp>
        <p:cxnSp>
          <p:nvCxnSpPr>
            <p:cNvPr id="13" name="Google Shape;162;p20">
              <a:extLst>
                <a:ext uri="{FF2B5EF4-FFF2-40B4-BE49-F238E27FC236}">
                  <a16:creationId xmlns:a16="http://schemas.microsoft.com/office/drawing/2014/main" id="{D8A62BF0-20C5-E648-9716-BA3F51A4B0C1}"/>
                </a:ext>
              </a:extLst>
            </p:cNvPr>
            <p:cNvCxnSpPr/>
            <p:nvPr/>
          </p:nvCxnSpPr>
          <p:spPr>
            <a:xfrm rot="10800000" flipH="1">
              <a:off x="4895150" y="3807624"/>
              <a:ext cx="802500" cy="4800"/>
            </a:xfrm>
            <a:prstGeom prst="bentConnector3">
              <a:avLst>
                <a:gd name="adj1" fmla="val 49991"/>
              </a:avLst>
            </a:prstGeom>
            <a:noFill/>
            <a:ln w="9525" cap="flat" cmpd="sng">
              <a:solidFill>
                <a:srgbClr val="C2C2C2"/>
              </a:solidFill>
              <a:prstDash val="solid"/>
              <a:round/>
              <a:headEnd type="none" w="sm" len="sm"/>
              <a:tailEnd type="none" w="sm" len="sm"/>
            </a:ln>
          </p:spPr>
        </p:cxnSp>
        <p:pic>
          <p:nvPicPr>
            <p:cNvPr id="14" name="Google Shape;163;p20">
              <a:extLst>
                <a:ext uri="{FF2B5EF4-FFF2-40B4-BE49-F238E27FC236}">
                  <a16:creationId xmlns:a16="http://schemas.microsoft.com/office/drawing/2014/main" id="{7B05B887-518E-A44D-9AA3-BC97023B375E}"/>
                </a:ext>
              </a:extLst>
            </p:cNvPr>
            <p:cNvPicPr preferRelativeResize="0"/>
            <p:nvPr/>
          </p:nvPicPr>
          <p:blipFill>
            <a:blip r:embed="rId3">
              <a:alphaModFix/>
            </a:blip>
            <a:stretch>
              <a:fillRect/>
            </a:stretch>
          </p:blipFill>
          <p:spPr>
            <a:xfrm>
              <a:off x="1348186" y="2147474"/>
              <a:ext cx="1009650" cy="1343025"/>
            </a:xfrm>
            <a:prstGeom prst="rect">
              <a:avLst/>
            </a:prstGeom>
            <a:noFill/>
            <a:ln>
              <a:noFill/>
            </a:ln>
          </p:spPr>
        </p:pic>
      </p:grpSp>
      <p:sp>
        <p:nvSpPr>
          <p:cNvPr id="15" name="Footer Placeholder 14">
            <a:extLst>
              <a:ext uri="{FF2B5EF4-FFF2-40B4-BE49-F238E27FC236}">
                <a16:creationId xmlns:a16="http://schemas.microsoft.com/office/drawing/2014/main" id="{626F953B-4E18-634C-826F-10360302C30B}"/>
              </a:ext>
            </a:extLst>
          </p:cNvPr>
          <p:cNvSpPr>
            <a:spLocks noGrp="1"/>
          </p:cNvSpPr>
          <p:nvPr>
            <p:ph type="ftr" sz="quarter" idx="11"/>
          </p:nvPr>
        </p:nvSpPr>
        <p:spPr>
          <a:xfrm>
            <a:off x="0" y="6492875"/>
            <a:ext cx="4114800" cy="365125"/>
          </a:xfrm>
        </p:spPr>
        <p:txBody>
          <a:bodyPr/>
          <a:lstStyle/>
          <a:p>
            <a:pPr algn="l"/>
            <a:r>
              <a:rPr lang="en-US" dirty="0"/>
              <a:t>https://</a:t>
            </a:r>
            <a:r>
              <a:rPr lang="en-US" dirty="0" err="1"/>
              <a:t>www.stratosphereips.org</a:t>
            </a:r>
            <a:r>
              <a:rPr lang="en-US" dirty="0"/>
              <a:t>/datasets-ctu13/</a:t>
            </a:r>
          </a:p>
        </p:txBody>
      </p:sp>
    </p:spTree>
    <p:extLst>
      <p:ext uri="{BB962C8B-B14F-4D97-AF65-F5344CB8AC3E}">
        <p14:creationId xmlns:p14="http://schemas.microsoft.com/office/powerpoint/2010/main" val="664765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CA8FA-5A16-D741-80FE-26867A4EC8CE}"/>
              </a:ext>
            </a:extLst>
          </p:cNvPr>
          <p:cNvSpPr>
            <a:spLocks noGrp="1"/>
          </p:cNvSpPr>
          <p:nvPr>
            <p:ph type="title"/>
          </p:nvPr>
        </p:nvSpPr>
        <p:spPr/>
        <p:txBody>
          <a:bodyPr/>
          <a:lstStyle/>
          <a:p>
            <a:r>
              <a:rPr lang="en-US" dirty="0"/>
              <a:t>Connections to Traces</a:t>
            </a:r>
          </a:p>
        </p:txBody>
      </p:sp>
      <p:pic>
        <p:nvPicPr>
          <p:cNvPr id="15" name="Picture 14">
            <a:extLst>
              <a:ext uri="{FF2B5EF4-FFF2-40B4-BE49-F238E27FC236}">
                <a16:creationId xmlns:a16="http://schemas.microsoft.com/office/drawing/2014/main" id="{131E5CA5-888A-F44F-BB27-6C7B5C834040}"/>
              </a:ext>
            </a:extLst>
          </p:cNvPr>
          <p:cNvPicPr>
            <a:picLocks noChangeAspect="1"/>
          </p:cNvPicPr>
          <p:nvPr/>
        </p:nvPicPr>
        <p:blipFill>
          <a:blip r:embed="rId2"/>
          <a:stretch>
            <a:fillRect/>
          </a:stretch>
        </p:blipFill>
        <p:spPr>
          <a:xfrm>
            <a:off x="2361678" y="1450848"/>
            <a:ext cx="5888611" cy="5407152"/>
          </a:xfrm>
          <a:prstGeom prst="rect">
            <a:avLst/>
          </a:prstGeom>
        </p:spPr>
      </p:pic>
    </p:spTree>
    <p:extLst>
      <p:ext uri="{BB962C8B-B14F-4D97-AF65-F5344CB8AC3E}">
        <p14:creationId xmlns:p14="http://schemas.microsoft.com/office/powerpoint/2010/main" val="1331733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0D886-60AD-9547-98C2-031351525B63}"/>
              </a:ext>
            </a:extLst>
          </p:cNvPr>
          <p:cNvSpPr>
            <a:spLocks noGrp="1"/>
          </p:cNvSpPr>
          <p:nvPr>
            <p:ph type="title"/>
          </p:nvPr>
        </p:nvSpPr>
        <p:spPr/>
        <p:txBody>
          <a:bodyPr/>
          <a:lstStyle/>
          <a:p>
            <a:r>
              <a:rPr lang="en-US" dirty="0"/>
              <a:t>Results</a:t>
            </a:r>
          </a:p>
        </p:txBody>
      </p:sp>
      <p:graphicFrame>
        <p:nvGraphicFramePr>
          <p:cNvPr id="26" name="Table 25">
            <a:extLst>
              <a:ext uri="{FF2B5EF4-FFF2-40B4-BE49-F238E27FC236}">
                <a16:creationId xmlns:a16="http://schemas.microsoft.com/office/drawing/2014/main" id="{71EDDB74-243D-3743-832C-0BBA1E7A4DBC}"/>
              </a:ext>
            </a:extLst>
          </p:cNvPr>
          <p:cNvGraphicFramePr>
            <a:graphicFrameLocks noGrp="1"/>
          </p:cNvGraphicFramePr>
          <p:nvPr>
            <p:extLst>
              <p:ext uri="{D42A27DB-BD31-4B8C-83A1-F6EECF244321}">
                <p14:modId xmlns:p14="http://schemas.microsoft.com/office/powerpoint/2010/main" val="1515777539"/>
              </p:ext>
            </p:extLst>
          </p:nvPr>
        </p:nvGraphicFramePr>
        <p:xfrm>
          <a:off x="1910080" y="2341202"/>
          <a:ext cx="8128000" cy="21234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635871346"/>
                    </a:ext>
                  </a:extLst>
                </a:gridCol>
                <a:gridCol w="2032000">
                  <a:extLst>
                    <a:ext uri="{9D8B030D-6E8A-4147-A177-3AD203B41FA5}">
                      <a16:colId xmlns:a16="http://schemas.microsoft.com/office/drawing/2014/main" val="290822621"/>
                    </a:ext>
                  </a:extLst>
                </a:gridCol>
                <a:gridCol w="2032000">
                  <a:extLst>
                    <a:ext uri="{9D8B030D-6E8A-4147-A177-3AD203B41FA5}">
                      <a16:colId xmlns:a16="http://schemas.microsoft.com/office/drawing/2014/main" val="1270274617"/>
                    </a:ext>
                  </a:extLst>
                </a:gridCol>
                <a:gridCol w="2032000">
                  <a:extLst>
                    <a:ext uri="{9D8B030D-6E8A-4147-A177-3AD203B41FA5}">
                      <a16:colId xmlns:a16="http://schemas.microsoft.com/office/drawing/2014/main" val="4192855625"/>
                    </a:ext>
                  </a:extLst>
                </a:gridCol>
              </a:tblGrid>
              <a:tr h="370840">
                <a:tc>
                  <a:txBody>
                    <a:bodyPr/>
                    <a:lstStyle/>
                    <a:p>
                      <a:r>
                        <a:rPr lang="en-US" dirty="0"/>
                        <a:t>Metrics</a:t>
                      </a:r>
                    </a:p>
                  </a:txBody>
                  <a:tcPr/>
                </a:tc>
                <a:tc>
                  <a:txBody>
                    <a:bodyPr/>
                    <a:lstStyle/>
                    <a:p>
                      <a:r>
                        <a:rPr lang="en-US" dirty="0"/>
                        <a:t>Logistic </a:t>
                      </a:r>
                    </a:p>
                    <a:p>
                      <a:r>
                        <a:rPr lang="en-US" dirty="0"/>
                        <a:t>Regression</a:t>
                      </a:r>
                    </a:p>
                  </a:txBody>
                  <a:tcPr/>
                </a:tc>
                <a:tc>
                  <a:txBody>
                    <a:bodyPr/>
                    <a:lstStyle/>
                    <a:p>
                      <a:r>
                        <a:rPr lang="en-US" dirty="0"/>
                        <a:t>Gradient Boosting Classifier</a:t>
                      </a:r>
                    </a:p>
                  </a:txBody>
                  <a:tcPr/>
                </a:tc>
                <a:tc>
                  <a:txBody>
                    <a:bodyPr/>
                    <a:lstStyle/>
                    <a:p>
                      <a:r>
                        <a:rPr lang="en-US" dirty="0"/>
                        <a:t>Bayesian Additive Regression Trees</a:t>
                      </a:r>
                    </a:p>
                  </a:txBody>
                  <a:tcPr/>
                </a:tc>
                <a:extLst>
                  <a:ext uri="{0D108BD9-81ED-4DB2-BD59-A6C34878D82A}">
                    <a16:rowId xmlns:a16="http://schemas.microsoft.com/office/drawing/2014/main" val="862292307"/>
                  </a:ext>
                </a:extLst>
              </a:tr>
              <a:tr h="370840">
                <a:tc>
                  <a:txBody>
                    <a:bodyPr/>
                    <a:lstStyle/>
                    <a:p>
                      <a:r>
                        <a:rPr lang="en-US" dirty="0"/>
                        <a:t>Accuracy</a:t>
                      </a:r>
                    </a:p>
                  </a:txBody>
                  <a:tcPr/>
                </a:tc>
                <a:tc>
                  <a:txBody>
                    <a:bodyPr/>
                    <a:lstStyle/>
                    <a:p>
                      <a:r>
                        <a:rPr lang="en-US" dirty="0"/>
                        <a:t>0.991</a:t>
                      </a:r>
                    </a:p>
                  </a:txBody>
                  <a:tcPr/>
                </a:tc>
                <a:tc>
                  <a:txBody>
                    <a:bodyPr/>
                    <a:lstStyle/>
                    <a:p>
                      <a:r>
                        <a:rPr lang="en-US" dirty="0"/>
                        <a:t>0.995</a:t>
                      </a:r>
                    </a:p>
                  </a:txBody>
                  <a:tcPr/>
                </a:tc>
                <a:tc>
                  <a:txBody>
                    <a:bodyPr/>
                    <a:lstStyle/>
                    <a:p>
                      <a:r>
                        <a:rPr lang="en-US" b="1" dirty="0"/>
                        <a:t>0.996</a:t>
                      </a:r>
                    </a:p>
                  </a:txBody>
                  <a:tcPr/>
                </a:tc>
                <a:extLst>
                  <a:ext uri="{0D108BD9-81ED-4DB2-BD59-A6C34878D82A}">
                    <a16:rowId xmlns:a16="http://schemas.microsoft.com/office/drawing/2014/main" val="1488782592"/>
                  </a:ext>
                </a:extLst>
              </a:tr>
              <a:tr h="370840">
                <a:tc>
                  <a:txBody>
                    <a:bodyPr/>
                    <a:lstStyle/>
                    <a:p>
                      <a:r>
                        <a:rPr lang="en-US" dirty="0"/>
                        <a:t>False Positive Rate</a:t>
                      </a:r>
                    </a:p>
                  </a:txBody>
                  <a:tcPr/>
                </a:tc>
                <a:tc>
                  <a:txBody>
                    <a:bodyPr/>
                    <a:lstStyle/>
                    <a:p>
                      <a:r>
                        <a:rPr lang="en-US" dirty="0"/>
                        <a:t>0.253</a:t>
                      </a:r>
                    </a:p>
                  </a:txBody>
                  <a:tcPr/>
                </a:tc>
                <a:tc>
                  <a:txBody>
                    <a:bodyPr/>
                    <a:lstStyle/>
                    <a:p>
                      <a:r>
                        <a:rPr lang="en-US" dirty="0"/>
                        <a:t>0.162</a:t>
                      </a:r>
                    </a:p>
                  </a:txBody>
                  <a:tcPr/>
                </a:tc>
                <a:tc>
                  <a:txBody>
                    <a:bodyPr/>
                    <a:lstStyle/>
                    <a:p>
                      <a:r>
                        <a:rPr lang="en-US" b="1" dirty="0"/>
                        <a:t>0.114</a:t>
                      </a:r>
                    </a:p>
                  </a:txBody>
                  <a:tcPr/>
                </a:tc>
                <a:extLst>
                  <a:ext uri="{0D108BD9-81ED-4DB2-BD59-A6C34878D82A}">
                    <a16:rowId xmlns:a16="http://schemas.microsoft.com/office/drawing/2014/main" val="1164998467"/>
                  </a:ext>
                </a:extLst>
              </a:tr>
              <a:tr h="370840">
                <a:tc>
                  <a:txBody>
                    <a:bodyPr/>
                    <a:lstStyle/>
                    <a:p>
                      <a:r>
                        <a:rPr lang="en-US" dirty="0"/>
                        <a:t>Precision </a:t>
                      </a:r>
                    </a:p>
                  </a:txBody>
                  <a:tcPr/>
                </a:tc>
                <a:tc>
                  <a:txBody>
                    <a:bodyPr/>
                    <a:lstStyle/>
                    <a:p>
                      <a:r>
                        <a:rPr lang="en-US" dirty="0"/>
                        <a:t>0.982</a:t>
                      </a:r>
                    </a:p>
                  </a:txBody>
                  <a:tcPr/>
                </a:tc>
                <a:tc>
                  <a:txBody>
                    <a:bodyPr/>
                    <a:lstStyle/>
                    <a:p>
                      <a:r>
                        <a:rPr lang="en-US" dirty="0"/>
                        <a:t>0.990</a:t>
                      </a:r>
                    </a:p>
                  </a:txBody>
                  <a:tcPr/>
                </a:tc>
                <a:tc>
                  <a:txBody>
                    <a:bodyPr/>
                    <a:lstStyle/>
                    <a:p>
                      <a:r>
                        <a:rPr lang="en-US" b="1" dirty="0"/>
                        <a:t>0.997</a:t>
                      </a:r>
                    </a:p>
                  </a:txBody>
                  <a:tcPr/>
                </a:tc>
                <a:extLst>
                  <a:ext uri="{0D108BD9-81ED-4DB2-BD59-A6C34878D82A}">
                    <a16:rowId xmlns:a16="http://schemas.microsoft.com/office/drawing/2014/main" val="887250600"/>
                  </a:ext>
                </a:extLst>
              </a:tr>
              <a:tr h="370840">
                <a:tc>
                  <a:txBody>
                    <a:bodyPr/>
                    <a:lstStyle/>
                    <a:p>
                      <a:r>
                        <a:rPr lang="en-US" dirty="0"/>
                        <a:t>Recall</a:t>
                      </a:r>
                    </a:p>
                  </a:txBody>
                  <a:tcPr/>
                </a:tc>
                <a:tc>
                  <a:txBody>
                    <a:bodyPr/>
                    <a:lstStyle/>
                    <a:p>
                      <a:r>
                        <a:rPr lang="en-US" dirty="0"/>
                        <a:t>0.953</a:t>
                      </a:r>
                    </a:p>
                  </a:txBody>
                  <a:tcPr/>
                </a:tc>
                <a:tc>
                  <a:txBody>
                    <a:bodyPr/>
                    <a:lstStyle/>
                    <a:p>
                      <a:r>
                        <a:rPr lang="en-US" dirty="0"/>
                        <a:t>0.982</a:t>
                      </a:r>
                    </a:p>
                  </a:txBody>
                  <a:tcPr/>
                </a:tc>
                <a:tc>
                  <a:txBody>
                    <a:bodyPr/>
                    <a:lstStyle/>
                    <a:p>
                      <a:r>
                        <a:rPr lang="en-US" b="1" dirty="0"/>
                        <a:t>0.996</a:t>
                      </a:r>
                    </a:p>
                  </a:txBody>
                  <a:tcPr/>
                </a:tc>
                <a:extLst>
                  <a:ext uri="{0D108BD9-81ED-4DB2-BD59-A6C34878D82A}">
                    <a16:rowId xmlns:a16="http://schemas.microsoft.com/office/drawing/2014/main" val="232516904"/>
                  </a:ext>
                </a:extLst>
              </a:tr>
            </a:tbl>
          </a:graphicData>
        </a:graphic>
      </p:graphicFrame>
      <p:sp>
        <p:nvSpPr>
          <p:cNvPr id="27" name="Footer Placeholder 26">
            <a:extLst>
              <a:ext uri="{FF2B5EF4-FFF2-40B4-BE49-F238E27FC236}">
                <a16:creationId xmlns:a16="http://schemas.microsoft.com/office/drawing/2014/main" id="{90E51FDF-FFEC-BC4F-856F-09FB4CA433E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92193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0D886-60AD-9547-98C2-031351525B63}"/>
              </a:ext>
            </a:extLst>
          </p:cNvPr>
          <p:cNvSpPr>
            <a:spLocks noGrp="1"/>
          </p:cNvSpPr>
          <p:nvPr>
            <p:ph type="title"/>
          </p:nvPr>
        </p:nvSpPr>
        <p:spPr/>
        <p:txBody>
          <a:bodyPr>
            <a:normAutofit/>
          </a:bodyPr>
          <a:lstStyle/>
          <a:p>
            <a:r>
              <a:rPr lang="en-US" dirty="0"/>
              <a:t>Model Optimization Investigation</a:t>
            </a:r>
            <a:br>
              <a:rPr lang="en-US" dirty="0"/>
            </a:br>
            <a:endParaRPr lang="en-US" dirty="0"/>
          </a:p>
        </p:txBody>
      </p:sp>
      <p:sp>
        <p:nvSpPr>
          <p:cNvPr id="7" name="Content Placeholder 6">
            <a:extLst>
              <a:ext uri="{FF2B5EF4-FFF2-40B4-BE49-F238E27FC236}">
                <a16:creationId xmlns:a16="http://schemas.microsoft.com/office/drawing/2014/main" id="{987B0907-162B-BA4D-BD4F-D82A3986F338}"/>
              </a:ext>
            </a:extLst>
          </p:cNvPr>
          <p:cNvSpPr>
            <a:spLocks noGrp="1"/>
          </p:cNvSpPr>
          <p:nvPr>
            <p:ph idx="1"/>
          </p:nvPr>
        </p:nvSpPr>
        <p:spPr>
          <a:xfrm>
            <a:off x="8226288" y="2231818"/>
            <a:ext cx="3432312" cy="2295801"/>
          </a:xfrm>
        </p:spPr>
        <p:txBody>
          <a:bodyPr/>
          <a:lstStyle/>
          <a:p>
            <a:pPr marL="0" indent="0">
              <a:buNone/>
            </a:pPr>
            <a:r>
              <a:rPr lang="en-US" dirty="0"/>
              <a:t>Best performance was recorded with 6000 MCMC iterations with a burn-in of 1000 iterations.</a:t>
            </a:r>
          </a:p>
        </p:txBody>
      </p:sp>
      <p:pic>
        <p:nvPicPr>
          <p:cNvPr id="11" name="Picture 10">
            <a:extLst>
              <a:ext uri="{FF2B5EF4-FFF2-40B4-BE49-F238E27FC236}">
                <a16:creationId xmlns:a16="http://schemas.microsoft.com/office/drawing/2014/main" id="{81B54698-FE82-1F40-ADB1-C87649975DF0}"/>
              </a:ext>
            </a:extLst>
          </p:cNvPr>
          <p:cNvPicPr>
            <a:picLocks noChangeAspect="1"/>
          </p:cNvPicPr>
          <p:nvPr/>
        </p:nvPicPr>
        <p:blipFill>
          <a:blip r:embed="rId2"/>
          <a:stretch>
            <a:fillRect/>
          </a:stretch>
        </p:blipFill>
        <p:spPr>
          <a:xfrm>
            <a:off x="1057413" y="1405559"/>
            <a:ext cx="6627204" cy="3948320"/>
          </a:xfrm>
          <a:prstGeom prst="rect">
            <a:avLst/>
          </a:prstGeom>
        </p:spPr>
      </p:pic>
      <p:sp>
        <p:nvSpPr>
          <p:cNvPr id="12" name="Footer Placeholder 11">
            <a:extLst>
              <a:ext uri="{FF2B5EF4-FFF2-40B4-BE49-F238E27FC236}">
                <a16:creationId xmlns:a16="http://schemas.microsoft.com/office/drawing/2014/main" id="{59679A0B-CAA3-5E40-9813-DE92F5F3210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00751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0D886-60AD-9547-98C2-031351525B63}"/>
              </a:ext>
            </a:extLst>
          </p:cNvPr>
          <p:cNvSpPr>
            <a:spLocks noGrp="1"/>
          </p:cNvSpPr>
          <p:nvPr>
            <p:ph type="title"/>
          </p:nvPr>
        </p:nvSpPr>
        <p:spPr/>
        <p:txBody>
          <a:bodyPr>
            <a:normAutofit/>
          </a:bodyPr>
          <a:lstStyle/>
          <a:p>
            <a:r>
              <a:rPr lang="en-US" dirty="0"/>
              <a:t>Model Diagnostics</a:t>
            </a:r>
            <a:br>
              <a:rPr lang="en-US" dirty="0"/>
            </a:br>
            <a:endParaRPr lang="en-US" dirty="0"/>
          </a:p>
        </p:txBody>
      </p:sp>
      <p:pic>
        <p:nvPicPr>
          <p:cNvPr id="6" name="Content Placeholder 5">
            <a:extLst>
              <a:ext uri="{FF2B5EF4-FFF2-40B4-BE49-F238E27FC236}">
                <a16:creationId xmlns:a16="http://schemas.microsoft.com/office/drawing/2014/main" id="{B879F5C7-E51F-6F41-A910-FE66F8CEE6A4}"/>
              </a:ext>
            </a:extLst>
          </p:cNvPr>
          <p:cNvPicPr>
            <a:picLocks noGrp="1" noChangeAspect="1"/>
          </p:cNvPicPr>
          <p:nvPr>
            <p:ph idx="1"/>
          </p:nvPr>
        </p:nvPicPr>
        <p:blipFill>
          <a:blip r:embed="rId2"/>
          <a:stretch>
            <a:fillRect/>
          </a:stretch>
        </p:blipFill>
        <p:spPr>
          <a:xfrm>
            <a:off x="285330" y="1971399"/>
            <a:ext cx="5416941" cy="3051175"/>
          </a:xfrm>
        </p:spPr>
      </p:pic>
      <p:pic>
        <p:nvPicPr>
          <p:cNvPr id="14" name="Picture 13">
            <a:extLst>
              <a:ext uri="{FF2B5EF4-FFF2-40B4-BE49-F238E27FC236}">
                <a16:creationId xmlns:a16="http://schemas.microsoft.com/office/drawing/2014/main" id="{1A1BB0B7-E14B-514E-BA13-2BC2F1DE2429}"/>
              </a:ext>
            </a:extLst>
          </p:cNvPr>
          <p:cNvPicPr>
            <a:picLocks noChangeAspect="1"/>
          </p:cNvPicPr>
          <p:nvPr/>
        </p:nvPicPr>
        <p:blipFill>
          <a:blip r:embed="rId3"/>
          <a:stretch>
            <a:fillRect/>
          </a:stretch>
        </p:blipFill>
        <p:spPr>
          <a:xfrm>
            <a:off x="5702271" y="2076174"/>
            <a:ext cx="5843142" cy="2946400"/>
          </a:xfrm>
          <a:prstGeom prst="rect">
            <a:avLst/>
          </a:prstGeom>
        </p:spPr>
      </p:pic>
      <p:sp>
        <p:nvSpPr>
          <p:cNvPr id="15" name="Footer Placeholder 14">
            <a:extLst>
              <a:ext uri="{FF2B5EF4-FFF2-40B4-BE49-F238E27FC236}">
                <a16:creationId xmlns:a16="http://schemas.microsoft.com/office/drawing/2014/main" id="{5E8C8B83-5FF6-F549-A32E-879E4BC73A1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43455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0D886-60AD-9547-98C2-031351525B63}"/>
              </a:ext>
            </a:extLst>
          </p:cNvPr>
          <p:cNvSpPr>
            <a:spLocks noGrp="1"/>
          </p:cNvSpPr>
          <p:nvPr>
            <p:ph type="title"/>
          </p:nvPr>
        </p:nvSpPr>
        <p:spPr/>
        <p:txBody>
          <a:bodyPr>
            <a:normAutofit/>
          </a:bodyPr>
          <a:lstStyle/>
          <a:p>
            <a:r>
              <a:rPr lang="en-US" dirty="0"/>
              <a:t>Limitations</a:t>
            </a:r>
          </a:p>
        </p:txBody>
      </p:sp>
      <p:sp>
        <p:nvSpPr>
          <p:cNvPr id="4" name="Content Placeholder 3">
            <a:extLst>
              <a:ext uri="{FF2B5EF4-FFF2-40B4-BE49-F238E27FC236}">
                <a16:creationId xmlns:a16="http://schemas.microsoft.com/office/drawing/2014/main" id="{9AA8D1E8-8B8E-A247-9703-1D518D80A0BB}"/>
              </a:ext>
            </a:extLst>
          </p:cNvPr>
          <p:cNvSpPr>
            <a:spLocks noGrp="1"/>
          </p:cNvSpPr>
          <p:nvPr>
            <p:ph idx="1"/>
          </p:nvPr>
        </p:nvSpPr>
        <p:spPr/>
        <p:txBody>
          <a:bodyPr/>
          <a:lstStyle/>
          <a:p>
            <a:r>
              <a:rPr lang="en-US" dirty="0"/>
              <a:t>Computationally Expensive – Does not scale well.</a:t>
            </a:r>
            <a:br>
              <a:rPr lang="en-US" dirty="0"/>
            </a:br>
            <a:endParaRPr lang="en-US" dirty="0"/>
          </a:p>
          <a:p>
            <a:r>
              <a:rPr lang="en-US" dirty="0"/>
              <a:t>Although dependence on starting values can be reduced to a large extent, it can still bias the model in some cases.</a:t>
            </a:r>
            <a:br>
              <a:rPr lang="en-US" dirty="0"/>
            </a:br>
            <a:endParaRPr lang="en-US" dirty="0"/>
          </a:p>
          <a:p>
            <a:r>
              <a:rPr lang="en-US" dirty="0"/>
              <a:t> Model diagnostics and evaluation take as long to run as the model itself – because most diagnostics repeat the models.</a:t>
            </a:r>
            <a:br>
              <a:rPr lang="en-US" dirty="0"/>
            </a:br>
            <a:endParaRPr lang="en-US" dirty="0"/>
          </a:p>
          <a:p>
            <a:r>
              <a:rPr lang="en-US" dirty="0"/>
              <a:t>No support in Python</a:t>
            </a:r>
          </a:p>
        </p:txBody>
      </p:sp>
      <p:sp>
        <p:nvSpPr>
          <p:cNvPr id="5" name="Footer Placeholder 4">
            <a:extLst>
              <a:ext uri="{FF2B5EF4-FFF2-40B4-BE49-F238E27FC236}">
                <a16:creationId xmlns:a16="http://schemas.microsoft.com/office/drawing/2014/main" id="{BE5F97B1-4658-2641-8B36-D9E3AF968B9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97475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0D886-60AD-9547-98C2-031351525B63}"/>
              </a:ext>
            </a:extLst>
          </p:cNvPr>
          <p:cNvSpPr>
            <a:spLocks noGrp="1"/>
          </p:cNvSpPr>
          <p:nvPr>
            <p:ph type="title"/>
          </p:nvPr>
        </p:nvSpPr>
        <p:spPr/>
        <p:txBody>
          <a:bodyPr>
            <a:normAutofit/>
          </a:bodyPr>
          <a:lstStyle/>
          <a:p>
            <a:r>
              <a:rPr lang="en-US" dirty="0"/>
              <a:t>Conclusions</a:t>
            </a:r>
          </a:p>
        </p:txBody>
      </p:sp>
      <p:sp>
        <p:nvSpPr>
          <p:cNvPr id="4" name="Content Placeholder 3">
            <a:extLst>
              <a:ext uri="{FF2B5EF4-FFF2-40B4-BE49-F238E27FC236}">
                <a16:creationId xmlns:a16="http://schemas.microsoft.com/office/drawing/2014/main" id="{9AA8D1E8-8B8E-A247-9703-1D518D80A0BB}"/>
              </a:ext>
            </a:extLst>
          </p:cNvPr>
          <p:cNvSpPr>
            <a:spLocks noGrp="1"/>
          </p:cNvSpPr>
          <p:nvPr>
            <p:ph idx="1"/>
          </p:nvPr>
        </p:nvSpPr>
        <p:spPr/>
        <p:txBody>
          <a:bodyPr/>
          <a:lstStyle/>
          <a:p>
            <a:r>
              <a:rPr lang="en-US" dirty="0"/>
              <a:t>BART is a additive tree model that performs better than most traditional machine learning models.</a:t>
            </a:r>
            <a:br>
              <a:rPr lang="en-US" dirty="0"/>
            </a:br>
            <a:endParaRPr lang="en-US" dirty="0"/>
          </a:p>
          <a:p>
            <a:r>
              <a:rPr lang="en-US" dirty="0"/>
              <a:t>With 5000 MCMC iterations after burn-in of 1000 iteration were necessary to beat the performance of gradient boosting classifier</a:t>
            </a:r>
          </a:p>
        </p:txBody>
      </p:sp>
      <p:sp>
        <p:nvSpPr>
          <p:cNvPr id="3" name="Footer Placeholder 2">
            <a:extLst>
              <a:ext uri="{FF2B5EF4-FFF2-40B4-BE49-F238E27FC236}">
                <a16:creationId xmlns:a16="http://schemas.microsoft.com/office/drawing/2014/main" id="{8F74C3EB-B02E-ED4D-805F-EB20326F186C}"/>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87733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12F79-88AB-664E-89BD-0DE6566BBA73}"/>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7B703AB3-82EA-CD40-8193-F91B206DE5DE}"/>
              </a:ext>
            </a:extLst>
          </p:cNvPr>
          <p:cNvSpPr>
            <a:spLocks noGrp="1"/>
          </p:cNvSpPr>
          <p:nvPr>
            <p:ph idx="1"/>
          </p:nvPr>
        </p:nvSpPr>
        <p:spPr/>
        <p:txBody>
          <a:bodyPr/>
          <a:lstStyle/>
          <a:p>
            <a:r>
              <a:rPr lang="en-US" dirty="0"/>
              <a:t>To successfully Implement Bayesian Additive Regression Trees (BART) on a Cybersecurity Dataset (CTU-13).</a:t>
            </a:r>
            <a:br>
              <a:rPr lang="en-US" dirty="0"/>
            </a:br>
            <a:endParaRPr lang="en-US" dirty="0"/>
          </a:p>
          <a:p>
            <a:r>
              <a:rPr lang="en-US" dirty="0"/>
              <a:t>To compare the performance of BART with other traditional algorithms.</a:t>
            </a:r>
          </a:p>
        </p:txBody>
      </p:sp>
      <p:sp>
        <p:nvSpPr>
          <p:cNvPr id="4" name="Footer Placeholder 3">
            <a:extLst>
              <a:ext uri="{FF2B5EF4-FFF2-40B4-BE49-F238E27FC236}">
                <a16:creationId xmlns:a16="http://schemas.microsoft.com/office/drawing/2014/main" id="{98225B84-4A06-4B40-84EC-6C580B19984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21994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F1669-3E52-5C43-BCD0-483EC803FF98}"/>
              </a:ext>
            </a:extLst>
          </p:cNvPr>
          <p:cNvSpPr>
            <a:spLocks noGrp="1"/>
          </p:cNvSpPr>
          <p:nvPr>
            <p:ph type="title"/>
          </p:nvPr>
        </p:nvSpPr>
        <p:spPr/>
        <p:txBody>
          <a:bodyPr/>
          <a:lstStyle/>
          <a:p>
            <a:r>
              <a:rPr lang="en-US" dirty="0"/>
              <a:t>Why isn’t XGBoost the end all solution?</a:t>
            </a:r>
          </a:p>
        </p:txBody>
      </p:sp>
      <p:sp>
        <p:nvSpPr>
          <p:cNvPr id="3" name="Content Placeholder 2">
            <a:extLst>
              <a:ext uri="{FF2B5EF4-FFF2-40B4-BE49-F238E27FC236}">
                <a16:creationId xmlns:a16="http://schemas.microsoft.com/office/drawing/2014/main" id="{0BF60CFB-9C43-2D46-8C37-85EC9E825C07}"/>
              </a:ext>
            </a:extLst>
          </p:cNvPr>
          <p:cNvSpPr>
            <a:spLocks noGrp="1"/>
          </p:cNvSpPr>
          <p:nvPr>
            <p:ph idx="1"/>
          </p:nvPr>
        </p:nvSpPr>
        <p:spPr/>
        <p:txBody>
          <a:bodyPr/>
          <a:lstStyle/>
          <a:p>
            <a:pPr marL="0" indent="0">
              <a:buNone/>
            </a:pPr>
            <a:endParaRPr lang="en-US" dirty="0"/>
          </a:p>
          <a:p>
            <a:r>
              <a:rPr lang="en-US" dirty="0"/>
              <a:t>Prone to Overfitting</a:t>
            </a:r>
            <a:br>
              <a:rPr lang="en-US" dirty="0"/>
            </a:br>
            <a:endParaRPr lang="en-US" dirty="0"/>
          </a:p>
          <a:p>
            <a:r>
              <a:rPr lang="en-US" dirty="0"/>
              <a:t>No regularizing options</a:t>
            </a:r>
            <a:br>
              <a:rPr lang="en-US" dirty="0"/>
            </a:br>
            <a:endParaRPr lang="en-US" dirty="0"/>
          </a:p>
          <a:p>
            <a:r>
              <a:rPr lang="en-US" dirty="0"/>
              <a:t>Difficult to interpret</a:t>
            </a:r>
          </a:p>
        </p:txBody>
      </p:sp>
      <p:sp>
        <p:nvSpPr>
          <p:cNvPr id="4" name="Footer Placeholder 3">
            <a:extLst>
              <a:ext uri="{FF2B5EF4-FFF2-40B4-BE49-F238E27FC236}">
                <a16:creationId xmlns:a16="http://schemas.microsoft.com/office/drawing/2014/main" id="{24FCC588-1A5B-B248-9A6B-369505BB7354}"/>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05169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F1669-3E52-5C43-BCD0-483EC803FF98}"/>
              </a:ext>
            </a:extLst>
          </p:cNvPr>
          <p:cNvSpPr>
            <a:spLocks noGrp="1"/>
          </p:cNvSpPr>
          <p:nvPr>
            <p:ph type="title"/>
          </p:nvPr>
        </p:nvSpPr>
        <p:spPr/>
        <p:txBody>
          <a:bodyPr/>
          <a:lstStyle/>
          <a:p>
            <a:r>
              <a:rPr lang="en-US" dirty="0"/>
              <a:t>Bayesian Additive Regression Trees</a:t>
            </a:r>
          </a:p>
        </p:txBody>
      </p:sp>
      <p:sp>
        <p:nvSpPr>
          <p:cNvPr id="3" name="Content Placeholder 2">
            <a:extLst>
              <a:ext uri="{FF2B5EF4-FFF2-40B4-BE49-F238E27FC236}">
                <a16:creationId xmlns:a16="http://schemas.microsoft.com/office/drawing/2014/main" id="{0BF60CFB-9C43-2D46-8C37-85EC9E825C07}"/>
              </a:ext>
            </a:extLst>
          </p:cNvPr>
          <p:cNvSpPr>
            <a:spLocks noGrp="1"/>
          </p:cNvSpPr>
          <p:nvPr>
            <p:ph idx="1"/>
          </p:nvPr>
        </p:nvSpPr>
        <p:spPr/>
        <p:txBody>
          <a:bodyPr>
            <a:normAutofit/>
          </a:bodyPr>
          <a:lstStyle/>
          <a:p>
            <a:pPr marL="0" indent="0">
              <a:buNone/>
            </a:pPr>
            <a:endParaRPr lang="en-US" dirty="0"/>
          </a:p>
          <a:p>
            <a:r>
              <a:rPr lang="en-US" dirty="0"/>
              <a:t>Sequential Ensembling of Trees (With Prior Assumptions)</a:t>
            </a:r>
            <a:br>
              <a:rPr lang="en-US" dirty="0"/>
            </a:br>
            <a:endParaRPr lang="en-US" dirty="0"/>
          </a:p>
          <a:p>
            <a:r>
              <a:rPr lang="en-US" dirty="0"/>
              <a:t>Markov Chain Monte Carlo</a:t>
            </a:r>
            <a:br>
              <a:rPr lang="en-US" dirty="0"/>
            </a:br>
            <a:endParaRPr lang="en-US" dirty="0"/>
          </a:p>
          <a:p>
            <a:r>
              <a:rPr lang="en-US" dirty="0"/>
              <a:t>Metropolis Hastings</a:t>
            </a:r>
            <a:br>
              <a:rPr lang="en-US" dirty="0"/>
            </a:br>
            <a:endParaRPr lang="en-US" dirty="0"/>
          </a:p>
          <a:p>
            <a:r>
              <a:rPr lang="en-US" dirty="0"/>
              <a:t>Back fitting Algorithm</a:t>
            </a:r>
          </a:p>
        </p:txBody>
      </p:sp>
      <p:sp>
        <p:nvSpPr>
          <p:cNvPr id="4" name="Footer Placeholder 3">
            <a:extLst>
              <a:ext uri="{FF2B5EF4-FFF2-40B4-BE49-F238E27FC236}">
                <a16:creationId xmlns:a16="http://schemas.microsoft.com/office/drawing/2014/main" id="{CA179E06-A860-2944-B48C-C92B1D531E04}"/>
              </a:ext>
            </a:extLst>
          </p:cNvPr>
          <p:cNvSpPr>
            <a:spLocks noGrp="1"/>
          </p:cNvSpPr>
          <p:nvPr>
            <p:ph type="ftr" sz="quarter" idx="11"/>
          </p:nvPr>
        </p:nvSpPr>
        <p:spPr>
          <a:xfrm>
            <a:off x="0" y="6492875"/>
            <a:ext cx="12192000" cy="365125"/>
          </a:xfrm>
        </p:spPr>
        <p:txBody>
          <a:bodyPr/>
          <a:lstStyle/>
          <a:p>
            <a:pPr algn="l"/>
            <a:r>
              <a:rPr lang="en-US" b="1" dirty="0"/>
              <a:t>BART: BAYESIAN ADDITIVE REGRESSION TREES</a:t>
            </a:r>
            <a:r>
              <a:rPr lang="en-US" dirty="0"/>
              <a:t>1 by Chipman et al.</a:t>
            </a:r>
            <a:br>
              <a:rPr lang="en-US" dirty="0"/>
            </a:br>
            <a:endParaRPr lang="en-US" dirty="0"/>
          </a:p>
        </p:txBody>
      </p:sp>
    </p:spTree>
    <p:extLst>
      <p:ext uri="{BB962C8B-B14F-4D97-AF65-F5344CB8AC3E}">
        <p14:creationId xmlns:p14="http://schemas.microsoft.com/office/powerpoint/2010/main" val="3090929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0565E-3D99-C649-BD9A-F96E3CC6BD28}"/>
              </a:ext>
            </a:extLst>
          </p:cNvPr>
          <p:cNvSpPr>
            <a:spLocks noGrp="1"/>
          </p:cNvSpPr>
          <p:nvPr>
            <p:ph type="title"/>
          </p:nvPr>
        </p:nvSpPr>
        <p:spPr/>
        <p:txBody>
          <a:bodyPr/>
          <a:lstStyle/>
          <a:p>
            <a:r>
              <a:rPr lang="en-US" dirty="0"/>
              <a:t>Ensemble of Trees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E91EB2C-E85B-5D41-9361-F43258633F14}"/>
                  </a:ext>
                </a:extLst>
              </p:cNvPr>
              <p:cNvSpPr>
                <a:spLocks noGrp="1"/>
              </p:cNvSpPr>
              <p:nvPr>
                <p:ph idx="1"/>
              </p:nvPr>
            </p:nvSpPr>
            <p:spPr/>
            <p:txBody>
              <a:bodyPr>
                <a:normAutofit/>
              </a:bodyPr>
              <a:lstStyle/>
              <a:p>
                <a:r>
                  <a:rPr lang="en-US" dirty="0"/>
                  <a:t>For ensembling, prior assumptions are made</a:t>
                </a:r>
                <a:br>
                  <a:rPr lang="en-US" dirty="0"/>
                </a:br>
                <a:endParaRPr lang="en-US" dirty="0"/>
              </a:p>
              <a:p>
                <a:pPr lvl="1"/>
                <a:r>
                  <a:rPr lang="en-US" dirty="0"/>
                  <a:t>Tree Structure,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𝑖</m:t>
                        </m:r>
                      </m:sub>
                    </m:sSub>
                  </m:oMath>
                </a14:m>
                <a:r>
                  <a:rPr lang="en-US" dirty="0"/>
                  <a:t>.  </a:t>
                </a:r>
                <a:br>
                  <a:rPr lang="en-US" dirty="0"/>
                </a:br>
                <a:endParaRPr lang="en-US" dirty="0"/>
              </a:p>
              <a:p>
                <a:pPr lvl="1"/>
                <a:r>
                  <a:rPr lang="en-US" dirty="0"/>
                  <a:t>Leaf Parameters,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𝑖</m:t>
                        </m:r>
                      </m:sub>
                    </m:sSub>
                  </m:oMath>
                </a14:m>
                <a:br>
                  <a:rPr lang="en-US" dirty="0"/>
                </a:br>
                <a:endParaRPr lang="en-US" dirty="0"/>
              </a:p>
              <a:p>
                <a:pPr lvl="1"/>
                <a:r>
                  <a:rPr lang="en-US" dirty="0"/>
                  <a:t>Error Variance </a:t>
                </a:r>
                <a:br>
                  <a:rPr lang="en-US" dirty="0"/>
                </a:br>
                <a:endParaRPr lang="en-US" dirty="0"/>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𝑇</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𝑀</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2</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3</m:t>
                              </m:r>
                            </m:sub>
                          </m:sSub>
                          <m:r>
                            <a:rPr lang="en-US" b="0" i="0" smtClean="0">
                              <a:latin typeface="Cambria Math" panose="02040503050406030204" pitchFamily="18" charset="0"/>
                            </a:rPr>
                            <m:t>),</m:t>
                          </m:r>
                          <m:r>
                            <m:rPr>
                              <m:sty m:val="p"/>
                            </m:rPr>
                            <a:rPr lang="en-US" dirty="0">
                              <a:ea typeface="Cambria Math" panose="02040503050406030204" pitchFamily="18" charset="0"/>
                            </a:rPr>
                            <m:t>σ</m:t>
                          </m:r>
                        </m:e>
                      </m:d>
                    </m:oMath>
                  </m:oMathPara>
                </a14:m>
                <a:br>
                  <a:rPr lang="en-US" dirty="0"/>
                </a:br>
                <a:endParaRPr lang="en-US" dirty="0"/>
              </a:p>
              <a:p>
                <a:pPr marL="457200" lvl="1" indent="0">
                  <a:buNone/>
                </a:pPr>
                <a:endParaRPr lang="en-US" dirty="0"/>
              </a:p>
              <a:p>
                <a:pPr lvl="1"/>
                <a:endParaRPr lang="en-US" dirty="0"/>
              </a:p>
            </p:txBody>
          </p:sp>
        </mc:Choice>
        <mc:Fallback>
          <p:sp>
            <p:nvSpPr>
              <p:cNvPr id="3" name="Content Placeholder 2">
                <a:extLst>
                  <a:ext uri="{FF2B5EF4-FFF2-40B4-BE49-F238E27FC236}">
                    <a16:creationId xmlns:a16="http://schemas.microsoft.com/office/drawing/2014/main" id="{BE91EB2C-E85B-5D41-9361-F43258633F14}"/>
                  </a:ext>
                </a:extLst>
              </p:cNvPr>
              <p:cNvSpPr>
                <a:spLocks noGrp="1" noRot="1" noChangeAspect="1" noMove="1" noResize="1" noEditPoints="1" noAdjustHandles="1" noChangeArrowheads="1" noChangeShapeType="1" noTextEdit="1"/>
              </p:cNvSpPr>
              <p:nvPr>
                <p:ph idx="1"/>
              </p:nvPr>
            </p:nvSpPr>
            <p:spPr>
              <a:blipFill>
                <a:blip r:embed="rId3"/>
                <a:stretch>
                  <a:fillRect l="-965" t="-263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5725761-EFA9-B440-BFBB-E5598C2E5BBC}"/>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97693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0D24-CB7C-3840-8CE8-A83E41B90751}"/>
              </a:ext>
            </a:extLst>
          </p:cNvPr>
          <p:cNvSpPr>
            <a:spLocks noGrp="1"/>
          </p:cNvSpPr>
          <p:nvPr>
            <p:ph type="title"/>
          </p:nvPr>
        </p:nvSpPr>
        <p:spPr/>
        <p:txBody>
          <a:bodyPr/>
          <a:lstStyle/>
          <a:p>
            <a:r>
              <a:rPr lang="en-US" dirty="0"/>
              <a:t>Monte Carlo Simulations</a:t>
            </a:r>
          </a:p>
        </p:txBody>
      </p:sp>
      <p:pic>
        <p:nvPicPr>
          <p:cNvPr id="9" name="Content Placeholder 8">
            <a:extLst>
              <a:ext uri="{FF2B5EF4-FFF2-40B4-BE49-F238E27FC236}">
                <a16:creationId xmlns:a16="http://schemas.microsoft.com/office/drawing/2014/main" id="{5E1C2DF8-5FCC-EA4B-935F-81E6D7836DAE}"/>
              </a:ext>
            </a:extLst>
          </p:cNvPr>
          <p:cNvPicPr>
            <a:picLocks noGrp="1" noChangeAspect="1"/>
          </p:cNvPicPr>
          <p:nvPr>
            <p:ph idx="1"/>
          </p:nvPr>
        </p:nvPicPr>
        <p:blipFill>
          <a:blip r:embed="rId3"/>
          <a:stretch>
            <a:fillRect/>
          </a:stretch>
        </p:blipFill>
        <p:spPr>
          <a:xfrm>
            <a:off x="1961321" y="1690688"/>
            <a:ext cx="7361583" cy="4130666"/>
          </a:xfrm>
        </p:spPr>
      </p:pic>
      <p:sp>
        <p:nvSpPr>
          <p:cNvPr id="10" name="Footer Placeholder 9">
            <a:extLst>
              <a:ext uri="{FF2B5EF4-FFF2-40B4-BE49-F238E27FC236}">
                <a16:creationId xmlns:a16="http://schemas.microsoft.com/office/drawing/2014/main" id="{7B5DEB9D-29C7-E847-B40F-DDD5D12D3E50}"/>
              </a:ext>
            </a:extLst>
          </p:cNvPr>
          <p:cNvSpPr>
            <a:spLocks noGrp="1"/>
          </p:cNvSpPr>
          <p:nvPr>
            <p:ph type="ftr" sz="quarter" idx="11"/>
          </p:nvPr>
        </p:nvSpPr>
        <p:spPr/>
        <p:txBody>
          <a:bodyPr/>
          <a:lstStyle/>
          <a:p>
            <a:r>
              <a:rPr lang="en-US" dirty="0"/>
              <a:t>https://</a:t>
            </a:r>
            <a:r>
              <a:rPr lang="en-US" dirty="0" err="1"/>
              <a:t>www.youtube.com</a:t>
            </a:r>
            <a:r>
              <a:rPr lang="en-US" dirty="0"/>
              <a:t>/</a:t>
            </a:r>
            <a:r>
              <a:rPr lang="en-US" dirty="0" err="1"/>
              <a:t>watch?v</a:t>
            </a:r>
            <a:r>
              <a:rPr lang="en-US" dirty="0"/>
              <a:t>=OTO1DygELpY</a:t>
            </a:r>
          </a:p>
        </p:txBody>
      </p:sp>
    </p:spTree>
    <p:extLst>
      <p:ext uri="{BB962C8B-B14F-4D97-AF65-F5344CB8AC3E}">
        <p14:creationId xmlns:p14="http://schemas.microsoft.com/office/powerpoint/2010/main" val="3010973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0D24-CB7C-3840-8CE8-A83E41B90751}"/>
              </a:ext>
            </a:extLst>
          </p:cNvPr>
          <p:cNvSpPr>
            <a:spLocks noGrp="1"/>
          </p:cNvSpPr>
          <p:nvPr>
            <p:ph type="title"/>
          </p:nvPr>
        </p:nvSpPr>
        <p:spPr/>
        <p:txBody>
          <a:bodyPr/>
          <a:lstStyle/>
          <a:p>
            <a:r>
              <a:rPr lang="en-US" dirty="0"/>
              <a:t>Markov Chain Monte Carlo Simulations</a:t>
            </a:r>
          </a:p>
        </p:txBody>
      </p:sp>
      <p:pic>
        <p:nvPicPr>
          <p:cNvPr id="6" name="Content Placeholder 5">
            <a:extLst>
              <a:ext uri="{FF2B5EF4-FFF2-40B4-BE49-F238E27FC236}">
                <a16:creationId xmlns:a16="http://schemas.microsoft.com/office/drawing/2014/main" id="{FC8DCDF4-E5A5-4E42-815B-DBC1802BA3FF}"/>
              </a:ext>
            </a:extLst>
          </p:cNvPr>
          <p:cNvPicPr>
            <a:picLocks noGrp="1" noChangeAspect="1"/>
          </p:cNvPicPr>
          <p:nvPr>
            <p:ph idx="1"/>
          </p:nvPr>
        </p:nvPicPr>
        <p:blipFill>
          <a:blip r:embed="rId3"/>
          <a:stretch>
            <a:fillRect/>
          </a:stretch>
        </p:blipFill>
        <p:spPr>
          <a:xfrm>
            <a:off x="1572768" y="1417674"/>
            <a:ext cx="9046464" cy="5076071"/>
          </a:xfrm>
        </p:spPr>
      </p:pic>
      <p:sp>
        <p:nvSpPr>
          <p:cNvPr id="7" name="Footer Placeholder 6">
            <a:extLst>
              <a:ext uri="{FF2B5EF4-FFF2-40B4-BE49-F238E27FC236}">
                <a16:creationId xmlns:a16="http://schemas.microsoft.com/office/drawing/2014/main" id="{F6A842E1-7F49-C64B-A161-7CF5C0F40380}"/>
              </a:ext>
            </a:extLst>
          </p:cNvPr>
          <p:cNvSpPr>
            <a:spLocks noGrp="1"/>
          </p:cNvSpPr>
          <p:nvPr>
            <p:ph type="ftr" sz="quarter" idx="11"/>
          </p:nvPr>
        </p:nvSpPr>
        <p:spPr/>
        <p:txBody>
          <a:bodyPr/>
          <a:lstStyle/>
          <a:p>
            <a:r>
              <a:rPr lang="en-US" dirty="0"/>
              <a:t>https://</a:t>
            </a:r>
            <a:r>
              <a:rPr lang="en-US" dirty="0" err="1"/>
              <a:t>www.youtube.com</a:t>
            </a:r>
            <a:r>
              <a:rPr lang="en-US" dirty="0"/>
              <a:t>/</a:t>
            </a:r>
            <a:r>
              <a:rPr lang="en-US" dirty="0" err="1"/>
              <a:t>watch?v</a:t>
            </a:r>
            <a:r>
              <a:rPr lang="en-US" dirty="0"/>
              <a:t>=OTO1DygELpY</a:t>
            </a:r>
          </a:p>
        </p:txBody>
      </p:sp>
    </p:spTree>
    <p:extLst>
      <p:ext uri="{BB962C8B-B14F-4D97-AF65-F5344CB8AC3E}">
        <p14:creationId xmlns:p14="http://schemas.microsoft.com/office/powerpoint/2010/main" val="678597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55859-B617-7F4B-8E86-552BDF20A754}"/>
              </a:ext>
            </a:extLst>
          </p:cNvPr>
          <p:cNvSpPr>
            <a:spLocks noGrp="1"/>
          </p:cNvSpPr>
          <p:nvPr>
            <p:ph type="title"/>
          </p:nvPr>
        </p:nvSpPr>
        <p:spPr/>
        <p:txBody>
          <a:bodyPr>
            <a:normAutofit/>
          </a:bodyPr>
          <a:lstStyle/>
          <a:p>
            <a:r>
              <a:rPr lang="en-US" dirty="0"/>
              <a:t>Metropolis Hastings Convergence Algorithm</a:t>
            </a:r>
          </a:p>
        </p:txBody>
      </p:sp>
      <p:pic>
        <p:nvPicPr>
          <p:cNvPr id="5" name="Content Placeholder 4">
            <a:extLst>
              <a:ext uri="{FF2B5EF4-FFF2-40B4-BE49-F238E27FC236}">
                <a16:creationId xmlns:a16="http://schemas.microsoft.com/office/drawing/2014/main" id="{EEC15BF7-E60A-C447-8A12-7CBDEA484B70}"/>
              </a:ext>
            </a:extLst>
          </p:cNvPr>
          <p:cNvPicPr>
            <a:picLocks noGrp="1" noChangeAspect="1"/>
          </p:cNvPicPr>
          <p:nvPr>
            <p:ph idx="1"/>
          </p:nvPr>
        </p:nvPicPr>
        <p:blipFill>
          <a:blip r:embed="rId3"/>
          <a:stretch>
            <a:fillRect/>
          </a:stretch>
        </p:blipFill>
        <p:spPr>
          <a:xfrm>
            <a:off x="2088041" y="1825625"/>
            <a:ext cx="8015918" cy="4351338"/>
          </a:xfrm>
        </p:spPr>
      </p:pic>
      <p:sp>
        <p:nvSpPr>
          <p:cNvPr id="6" name="Footer Placeholder 5">
            <a:extLst>
              <a:ext uri="{FF2B5EF4-FFF2-40B4-BE49-F238E27FC236}">
                <a16:creationId xmlns:a16="http://schemas.microsoft.com/office/drawing/2014/main" id="{F55EAD76-6F54-5546-A7CA-ED998C8B7BFB}"/>
              </a:ext>
            </a:extLst>
          </p:cNvPr>
          <p:cNvSpPr>
            <a:spLocks noGrp="1"/>
          </p:cNvSpPr>
          <p:nvPr>
            <p:ph type="ftr" sz="quarter" idx="11"/>
          </p:nvPr>
        </p:nvSpPr>
        <p:spPr/>
        <p:txBody>
          <a:bodyPr/>
          <a:lstStyle/>
          <a:p>
            <a:r>
              <a:rPr lang="en-US" dirty="0"/>
              <a:t>https://</a:t>
            </a:r>
            <a:r>
              <a:rPr lang="en-US" dirty="0" err="1"/>
              <a:t>www.youtube.com</a:t>
            </a:r>
            <a:r>
              <a:rPr lang="en-US" dirty="0"/>
              <a:t>/</a:t>
            </a:r>
            <a:r>
              <a:rPr lang="en-US" dirty="0" err="1"/>
              <a:t>watch?v</a:t>
            </a:r>
            <a:r>
              <a:rPr lang="en-US" dirty="0"/>
              <a:t>=OTO1DygELpY</a:t>
            </a:r>
          </a:p>
        </p:txBody>
      </p:sp>
    </p:spTree>
    <p:extLst>
      <p:ext uri="{BB962C8B-B14F-4D97-AF65-F5344CB8AC3E}">
        <p14:creationId xmlns:p14="http://schemas.microsoft.com/office/powerpoint/2010/main" val="262951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30C40-4265-D640-9D44-0CEFB37CB881}"/>
              </a:ext>
            </a:extLst>
          </p:cNvPr>
          <p:cNvSpPr>
            <a:spLocks noGrp="1"/>
          </p:cNvSpPr>
          <p:nvPr>
            <p:ph type="title"/>
          </p:nvPr>
        </p:nvSpPr>
        <p:spPr/>
        <p:txBody>
          <a:bodyPr/>
          <a:lstStyle/>
          <a:p>
            <a:r>
              <a:rPr lang="en-US" dirty="0"/>
              <a:t>Disadvantages?</a:t>
            </a:r>
          </a:p>
        </p:txBody>
      </p:sp>
      <p:sp>
        <p:nvSpPr>
          <p:cNvPr id="3" name="Content Placeholder 2">
            <a:extLst>
              <a:ext uri="{FF2B5EF4-FFF2-40B4-BE49-F238E27FC236}">
                <a16:creationId xmlns:a16="http://schemas.microsoft.com/office/drawing/2014/main" id="{219F8EE1-96C3-D748-AB3F-743841239F33}"/>
              </a:ext>
            </a:extLst>
          </p:cNvPr>
          <p:cNvSpPr>
            <a:spLocks noGrp="1"/>
          </p:cNvSpPr>
          <p:nvPr>
            <p:ph idx="1"/>
          </p:nvPr>
        </p:nvSpPr>
        <p:spPr/>
        <p:txBody>
          <a:bodyPr>
            <a:normAutofit/>
          </a:bodyPr>
          <a:lstStyle/>
          <a:p>
            <a:r>
              <a:rPr lang="en-US" dirty="0"/>
              <a:t>High dependence of starting values – Burn-in Period</a:t>
            </a:r>
            <a:br>
              <a:rPr lang="en-US" dirty="0"/>
            </a:br>
            <a:br>
              <a:rPr lang="en-US" dirty="0"/>
            </a:br>
            <a:br>
              <a:rPr lang="en-US" dirty="0"/>
            </a:br>
            <a:br>
              <a:rPr lang="en-US" dirty="0"/>
            </a:br>
            <a:br>
              <a:rPr lang="en-US" dirty="0"/>
            </a:br>
            <a:endParaRPr lang="en-US" dirty="0"/>
          </a:p>
          <a:p>
            <a:endParaRPr lang="en-US" dirty="0"/>
          </a:p>
          <a:p>
            <a:endParaRPr lang="en-US" dirty="0"/>
          </a:p>
          <a:p>
            <a:r>
              <a:rPr lang="en-US" dirty="0"/>
              <a:t>Autocorrelation (sometimes) – thinning (Picking random samples our random samples)</a:t>
            </a:r>
          </a:p>
        </p:txBody>
      </p:sp>
      <p:pic>
        <p:nvPicPr>
          <p:cNvPr id="9" name="Picture 8">
            <a:extLst>
              <a:ext uri="{FF2B5EF4-FFF2-40B4-BE49-F238E27FC236}">
                <a16:creationId xmlns:a16="http://schemas.microsoft.com/office/drawing/2014/main" id="{E27D1A90-45F4-D243-8128-E3776EF78ECF}"/>
              </a:ext>
            </a:extLst>
          </p:cNvPr>
          <p:cNvPicPr>
            <a:picLocks noChangeAspect="1"/>
          </p:cNvPicPr>
          <p:nvPr/>
        </p:nvPicPr>
        <p:blipFill>
          <a:blip r:embed="rId3"/>
          <a:stretch>
            <a:fillRect/>
          </a:stretch>
        </p:blipFill>
        <p:spPr>
          <a:xfrm>
            <a:off x="3765550" y="2407462"/>
            <a:ext cx="3830066" cy="2609037"/>
          </a:xfrm>
          <a:prstGeom prst="rect">
            <a:avLst/>
          </a:prstGeom>
        </p:spPr>
      </p:pic>
      <p:sp>
        <p:nvSpPr>
          <p:cNvPr id="10" name="Footer Placeholder 9">
            <a:extLst>
              <a:ext uri="{FF2B5EF4-FFF2-40B4-BE49-F238E27FC236}">
                <a16:creationId xmlns:a16="http://schemas.microsoft.com/office/drawing/2014/main" id="{570F0291-24E8-0148-913D-6D13EC28C2FC}"/>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062067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403</TotalTime>
  <Words>705</Words>
  <Application>Microsoft Macintosh PowerPoint</Application>
  <PresentationFormat>Widescreen</PresentationFormat>
  <Paragraphs>110</Paragraphs>
  <Slides>17</Slides>
  <Notes>11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Cambria Math</vt:lpstr>
      <vt:lpstr>Lato</vt:lpstr>
      <vt:lpstr>Roboto</vt:lpstr>
      <vt:lpstr>Office Theme</vt:lpstr>
      <vt:lpstr>Applications of Bayesian Additive Regression for Cybersecurity</vt:lpstr>
      <vt:lpstr>Objective</vt:lpstr>
      <vt:lpstr>Why isn’t XGBoost the end all solution?</vt:lpstr>
      <vt:lpstr>Bayesian Additive Regression Trees</vt:lpstr>
      <vt:lpstr>Ensemble of Trees</vt:lpstr>
      <vt:lpstr>Monte Carlo Simulations</vt:lpstr>
      <vt:lpstr>Markov Chain Monte Carlo Simulations</vt:lpstr>
      <vt:lpstr>Metropolis Hastings Convergence Algorithm</vt:lpstr>
      <vt:lpstr>Disadvantages?</vt:lpstr>
      <vt:lpstr>Back fitting Algorithm</vt:lpstr>
      <vt:lpstr>CTU Dataset</vt:lpstr>
      <vt:lpstr>Connections to Traces</vt:lpstr>
      <vt:lpstr>Results</vt:lpstr>
      <vt:lpstr>Model Optimization Investigation </vt:lpstr>
      <vt:lpstr>Model Diagnostics </vt:lpstr>
      <vt:lpstr>Limitations</vt:lpstr>
      <vt:lpstr>Conclusions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of Bayesian Additive Regression for Cybersecurity</dc:title>
  <dc:creator>Rakesh Ravi K U</dc:creator>
  <cp:lastModifiedBy>Rakesh Ravi K U</cp:lastModifiedBy>
  <cp:revision>20</cp:revision>
  <dcterms:created xsi:type="dcterms:W3CDTF">2019-04-30T13:27:35Z</dcterms:created>
  <dcterms:modified xsi:type="dcterms:W3CDTF">2019-04-30T20:10:40Z</dcterms:modified>
</cp:coreProperties>
</file>